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8"/>
  </p:notesMasterIdLst>
  <p:handoutMasterIdLst>
    <p:handoutMasterId r:id="rId9"/>
  </p:handoutMasterIdLst>
  <p:sldIdLst>
    <p:sldId id="257" r:id="rId2"/>
    <p:sldId id="285" r:id="rId3"/>
    <p:sldId id="260" r:id="rId4"/>
    <p:sldId id="286" r:id="rId5"/>
    <p:sldId id="287" r:id="rId6"/>
    <p:sldId id="28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296" userDrawn="1">
          <p15:clr>
            <a:srgbClr val="A4A3A4"/>
          </p15:clr>
        </p15:guide>
        <p15:guide id="4" orient="horz" pos="412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43" autoAdjust="0"/>
  </p:normalViewPr>
  <p:slideViewPr>
    <p:cSldViewPr snapToGrid="0">
      <p:cViewPr varScale="1">
        <p:scale>
          <a:sx n="42" d="100"/>
          <a:sy n="42" d="100"/>
        </p:scale>
        <p:origin x="72" y="648"/>
      </p:cViewPr>
      <p:guideLst>
        <p:guide orient="horz" pos="2160"/>
        <p:guide pos="3840"/>
        <p:guide pos="7296"/>
        <p:guide orient="horz" pos="4128"/>
      </p:guideLst>
    </p:cSldViewPr>
  </p:slideViewPr>
  <p:notesTextViewPr>
    <p:cViewPr>
      <p:scale>
        <a:sx n="3" d="2"/>
        <a:sy n="3" d="2"/>
      </p:scale>
      <p:origin x="0" y="0"/>
    </p:cViewPr>
  </p:notesTextViewPr>
  <p:notesViewPr>
    <p:cSldViewPr snapToGrid="0" showGuides="1">
      <p:cViewPr varScale="1">
        <p:scale>
          <a:sx n="76" d="100"/>
          <a:sy n="76" d="100"/>
        </p:scale>
        <p:origin x="2538"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8796EA6-6F25-4F19-87BA-7ADCC16DAEFF}" type="datetimeFigureOut">
              <a:rPr lang="en-US" smtClean="0"/>
              <a:t>8/26/2020</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4E50CC-F33A-4EF4-9F12-93EC4A21A0CF}" type="slidenum">
              <a:rPr lang="en-US" smtClean="0"/>
              <a:t>‹#›</a:t>
            </a:fld>
            <a:endParaRPr lang="en-US" dirty="0"/>
          </a:p>
        </p:txBody>
      </p:sp>
    </p:spTree>
    <p:extLst>
      <p:ext uri="{BB962C8B-B14F-4D97-AF65-F5344CB8AC3E}">
        <p14:creationId xmlns:p14="http://schemas.microsoft.com/office/powerpoint/2010/main" val="13232950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C172E-A8B5-46F6-B05C-DFA3E2E0F207}" type="datetimeFigureOut">
              <a:rPr lang="en-US" smtClean="0"/>
              <a:t>8/26/2020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674CE4-FBD8-4481-AEFB-CA53E599A745}" type="slidenum">
              <a:rPr lang="en-US" smtClean="0"/>
              <a:t>‹#›</a:t>
            </a:fld>
            <a:endParaRPr lang="en-US" dirty="0"/>
          </a:p>
        </p:txBody>
      </p:sp>
    </p:spTree>
    <p:extLst>
      <p:ext uri="{BB962C8B-B14F-4D97-AF65-F5344CB8AC3E}">
        <p14:creationId xmlns:p14="http://schemas.microsoft.com/office/powerpoint/2010/main" val="1273268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50" dirty="0"/>
          </a:p>
        </p:txBody>
      </p:sp>
      <p:sp>
        <p:nvSpPr>
          <p:cNvPr id="4" name="Slide Number Placeholder 3"/>
          <p:cNvSpPr>
            <a:spLocks noGrp="1"/>
          </p:cNvSpPr>
          <p:nvPr>
            <p:ph type="sldNum" sz="quarter" idx="10"/>
          </p:nvPr>
        </p:nvSpPr>
        <p:spPr/>
        <p:txBody>
          <a:bodyPr/>
          <a:lstStyle/>
          <a:p>
            <a:fld id="{32674CE4-FBD8-4481-AEFB-CA53E599A745}" type="slidenum">
              <a:rPr lang="en-US" smtClean="0"/>
              <a:t>1</a:t>
            </a:fld>
            <a:endParaRPr lang="en-US"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power point covers what anxiety is.</a:t>
            </a:r>
          </a:p>
          <a:p>
            <a:endParaRPr lang="en-US" baseline="0" dirty="0" smtClean="0"/>
          </a:p>
          <a:p>
            <a:r>
              <a:rPr lang="en-GB" sz="1200" kern="1200" dirty="0" smtClean="0">
                <a:solidFill>
                  <a:schemeClr val="tx1"/>
                </a:solidFill>
                <a:effectLst/>
                <a:latin typeface="+mn-lt"/>
                <a:ea typeface="+mn-ea"/>
                <a:cs typeface="+mn-cs"/>
              </a:rPr>
              <a:t>This session is going to look at what anxiety is. It is important to understand what anxiety is before we look into coping strategies and how to support your child. </a:t>
            </a:r>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2</a:t>
            </a:fld>
            <a:endParaRPr lang="en-US" dirty="0"/>
          </a:p>
        </p:txBody>
      </p:sp>
    </p:spTree>
    <p:extLst>
      <p:ext uri="{BB962C8B-B14F-4D97-AF65-F5344CB8AC3E}">
        <p14:creationId xmlns:p14="http://schemas.microsoft.com/office/powerpoint/2010/main" val="1988252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Normal response – Example</a:t>
            </a:r>
            <a:r>
              <a:rPr lang="en-US" baseline="0" dirty="0" smtClean="0"/>
              <a:t>: going to a new school or start a new year</a:t>
            </a:r>
          </a:p>
          <a:p>
            <a:r>
              <a:rPr lang="en-US" baseline="0" dirty="0" smtClean="0"/>
              <a:t>Keeps us safe – Example: crossing the road or walking on a high wall</a:t>
            </a:r>
          </a:p>
          <a:p>
            <a:endParaRPr lang="en-US" baseline="0" dirty="0" smtClean="0"/>
          </a:p>
          <a:p>
            <a:r>
              <a:rPr lang="en-US" baseline="0" dirty="0" smtClean="0"/>
              <a:t>Avoidance – Example: not wanting to go to school </a:t>
            </a:r>
          </a:p>
          <a:p>
            <a:r>
              <a:rPr lang="en-US" baseline="0" dirty="0" smtClean="0"/>
              <a:t>Focus on threat – Example: people are going to bully me</a:t>
            </a:r>
          </a:p>
          <a:p>
            <a:r>
              <a:rPr lang="en-US" baseline="0" dirty="0" smtClean="0"/>
              <a:t>Impacts our mood – Example: missing out on normal age appropriate activities and stop doing things they enjoy</a:t>
            </a:r>
          </a:p>
          <a:p>
            <a:r>
              <a:rPr lang="en-US" baseline="0" dirty="0" smtClean="0"/>
              <a:t>Excessive worry – Example: “What if I get lost or don’t know where I am going” </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We can’t change life events</a:t>
            </a:r>
            <a:r>
              <a:rPr lang="en-GB" sz="1200" baseline="0" dirty="0" smtClean="0"/>
              <a:t> such as </a:t>
            </a:r>
            <a:r>
              <a:rPr lang="en-GB" sz="1200" dirty="0" smtClean="0"/>
              <a:t>what</a:t>
            </a:r>
            <a:r>
              <a:rPr lang="en-GB" sz="1200" baseline="0" dirty="0" smtClean="0"/>
              <a:t> has recently happened in the world </a:t>
            </a:r>
            <a:r>
              <a:rPr lang="en-GB" sz="1200" dirty="0" smtClean="0"/>
              <a:t>but we can change the factors that maintain anxiety, like anxious thinking an avoidant behaviour.</a:t>
            </a:r>
            <a:endParaRPr lang="en-US" sz="1200" dirty="0" smtClean="0"/>
          </a:p>
          <a:p>
            <a:endParaRPr lang="en-US" baseline="0" dirty="0" smtClean="0"/>
          </a:p>
          <a:p>
            <a:r>
              <a:rPr lang="en-GB" sz="1200" kern="1200" dirty="0" smtClean="0">
                <a:solidFill>
                  <a:schemeClr val="tx1"/>
                </a:solidFill>
                <a:effectLst/>
                <a:latin typeface="+mn-lt"/>
                <a:ea typeface="+mn-ea"/>
                <a:cs typeface="+mn-cs"/>
              </a:rPr>
              <a:t>Anxiety is a normal response to a fearful situation.</a:t>
            </a:r>
          </a:p>
          <a:p>
            <a:r>
              <a:rPr lang="en-GB" sz="1200" kern="1200" dirty="0" smtClean="0">
                <a:solidFill>
                  <a:schemeClr val="tx1"/>
                </a:solidFill>
                <a:effectLst/>
                <a:latin typeface="+mn-lt"/>
                <a:ea typeface="+mn-ea"/>
                <a:cs typeface="+mn-cs"/>
              </a:rPr>
              <a:t>This can be helpful but is often scary, especially when we aren’t sure what it is we are fearful of. </a:t>
            </a:r>
          </a:p>
          <a:p>
            <a:r>
              <a:rPr lang="en-GB" sz="1200" kern="1200" dirty="0" smtClean="0">
                <a:solidFill>
                  <a:schemeClr val="tx1"/>
                </a:solidFill>
                <a:effectLst/>
                <a:latin typeface="+mn-lt"/>
                <a:ea typeface="+mn-ea"/>
                <a:cs typeface="+mn-cs"/>
              </a:rPr>
              <a:t>Anxiety can impact our thoughts, feelings and physical symptoms like</a:t>
            </a:r>
            <a:r>
              <a:rPr lang="en-GB" sz="1200" kern="1200" baseline="0" dirty="0" smtClean="0">
                <a:solidFill>
                  <a:schemeClr val="tx1"/>
                </a:solidFill>
                <a:effectLst/>
                <a:latin typeface="+mn-lt"/>
                <a:ea typeface="+mn-ea"/>
                <a:cs typeface="+mn-cs"/>
              </a:rPr>
              <a:t> a faster </a:t>
            </a:r>
            <a:r>
              <a:rPr lang="en-GB" sz="1200" kern="1200" dirty="0" smtClean="0">
                <a:solidFill>
                  <a:schemeClr val="tx1"/>
                </a:solidFill>
                <a:effectLst/>
                <a:latin typeface="+mn-lt"/>
                <a:ea typeface="+mn-ea"/>
                <a:cs typeface="+mn-cs"/>
              </a:rPr>
              <a:t>heart rate and faster breather,  feeling sick and feeling hot. </a:t>
            </a:r>
          </a:p>
          <a:p>
            <a:r>
              <a:rPr lang="en-GB" sz="1200" kern="1200" dirty="0" smtClean="0">
                <a:solidFill>
                  <a:schemeClr val="tx1"/>
                </a:solidFill>
                <a:effectLst/>
                <a:latin typeface="+mn-lt"/>
                <a:ea typeface="+mn-ea"/>
                <a:cs typeface="+mn-cs"/>
              </a:rPr>
              <a:t>Anxiety is very normal. An example</a:t>
            </a:r>
            <a:r>
              <a:rPr lang="en-GB" sz="1200" kern="1200" baseline="0" dirty="0" smtClean="0">
                <a:solidFill>
                  <a:schemeClr val="tx1"/>
                </a:solidFill>
                <a:effectLst/>
                <a:latin typeface="+mn-lt"/>
                <a:ea typeface="+mn-ea"/>
                <a:cs typeface="+mn-cs"/>
              </a:rPr>
              <a:t> of this would be </a:t>
            </a:r>
            <a:r>
              <a:rPr lang="en-GB" sz="1200" kern="1200" dirty="0" smtClean="0">
                <a:solidFill>
                  <a:schemeClr val="tx1"/>
                </a:solidFill>
                <a:effectLst/>
                <a:latin typeface="+mn-lt"/>
                <a:ea typeface="+mn-ea"/>
                <a:cs typeface="+mn-cs"/>
              </a:rPr>
              <a:t>going back to school. </a:t>
            </a:r>
          </a:p>
          <a:p>
            <a:r>
              <a:rPr lang="en-GB" sz="1200" kern="1200" dirty="0" smtClean="0">
                <a:solidFill>
                  <a:schemeClr val="tx1"/>
                </a:solidFill>
                <a:effectLst/>
                <a:latin typeface="+mn-lt"/>
                <a:ea typeface="+mn-ea"/>
                <a:cs typeface="+mn-cs"/>
              </a:rPr>
              <a:t>Anxiety</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helps to keep us safe in situations such as crossing the road to get to school, but can often become overwhelming when we don’t understand what is causing it.  </a:t>
            </a:r>
          </a:p>
          <a:p>
            <a:r>
              <a:rPr lang="en-GB" sz="1200" kern="1200" dirty="0" smtClean="0">
                <a:solidFill>
                  <a:schemeClr val="tx1"/>
                </a:solidFill>
                <a:effectLst/>
                <a:latin typeface="+mn-lt"/>
                <a:ea typeface="+mn-ea"/>
                <a:cs typeface="+mn-cs"/>
              </a:rPr>
              <a:t>This can cause us to avoid the situation like not wanting to go to school and we start to focus</a:t>
            </a:r>
            <a:r>
              <a:rPr lang="en-GB" sz="1200" kern="1200" baseline="0" dirty="0" smtClean="0">
                <a:solidFill>
                  <a:schemeClr val="tx1"/>
                </a:solidFill>
                <a:effectLst/>
                <a:latin typeface="+mn-lt"/>
                <a:ea typeface="+mn-ea"/>
                <a:cs typeface="+mn-cs"/>
              </a:rPr>
              <a:t> a lot</a:t>
            </a:r>
            <a:r>
              <a:rPr lang="en-GB" sz="1200" kern="1200" dirty="0" smtClean="0">
                <a:solidFill>
                  <a:schemeClr val="tx1"/>
                </a:solidFill>
                <a:effectLst/>
                <a:latin typeface="+mn-lt"/>
                <a:ea typeface="+mn-ea"/>
                <a:cs typeface="+mn-cs"/>
              </a:rPr>
              <a:t> on the perceived threat (for example “what if I get bullied at school?”).</a:t>
            </a:r>
          </a:p>
          <a:p>
            <a:r>
              <a:rPr lang="en-GB" sz="1200" kern="1200" dirty="0" smtClean="0">
                <a:solidFill>
                  <a:schemeClr val="tx1"/>
                </a:solidFill>
                <a:effectLst/>
                <a:latin typeface="+mn-lt"/>
                <a:ea typeface="+mn-ea"/>
                <a:cs typeface="+mn-cs"/>
              </a:rPr>
              <a:t>This eventually</a:t>
            </a:r>
            <a:r>
              <a:rPr lang="en-GB" sz="1200" kern="1200" baseline="0" dirty="0" smtClean="0">
                <a:solidFill>
                  <a:schemeClr val="tx1"/>
                </a:solidFill>
                <a:effectLst/>
                <a:latin typeface="+mn-lt"/>
                <a:ea typeface="+mn-ea"/>
                <a:cs typeface="+mn-cs"/>
              </a:rPr>
              <a:t> can </a:t>
            </a:r>
            <a:r>
              <a:rPr lang="en-GB" sz="1200" kern="1200" dirty="0" smtClean="0">
                <a:solidFill>
                  <a:schemeClr val="tx1"/>
                </a:solidFill>
                <a:effectLst/>
                <a:latin typeface="+mn-lt"/>
                <a:ea typeface="+mn-ea"/>
                <a:cs typeface="+mn-cs"/>
              </a:rPr>
              <a:t>impacts our mood as miss out on fun activities and can lead to excessive worry (</a:t>
            </a:r>
            <a:r>
              <a:rPr lang="en-US" sz="1200" kern="1200" dirty="0" smtClean="0">
                <a:solidFill>
                  <a:schemeClr val="tx1"/>
                </a:solidFill>
                <a:effectLst/>
                <a:latin typeface="+mn-lt"/>
                <a:ea typeface="+mn-ea"/>
                <a:cs typeface="+mn-cs"/>
              </a:rPr>
              <a:t>“What if I get lost or don’t know where I am going” )</a:t>
            </a:r>
            <a:endParaRPr lang="en-GB" sz="1200" kern="1200" dirty="0" smtClean="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3</a:t>
            </a:fld>
            <a:endParaRPr lang="en-US" dirty="0"/>
          </a:p>
        </p:txBody>
      </p:sp>
    </p:spTree>
    <p:extLst>
      <p:ext uri="{BB962C8B-B14F-4D97-AF65-F5344CB8AC3E}">
        <p14:creationId xmlns:p14="http://schemas.microsoft.com/office/powerpoint/2010/main" val="3069441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Our body, when threatened, has a natural response which we call fight/flight/freeze.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This is how we protect ourselves from threats.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 the attached video, there is an explanation of what fight/flight/freeze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 We have noted some key points from the video on the slide and we would like you to think about if you recognise any of these normal responses in your own child. </a:t>
            </a:r>
          </a:p>
          <a:p>
            <a:endParaRPr lang="en-GB" dirty="0"/>
          </a:p>
        </p:txBody>
      </p:sp>
      <p:sp>
        <p:nvSpPr>
          <p:cNvPr id="4" name="Slide Number Placeholder 3"/>
          <p:cNvSpPr>
            <a:spLocks noGrp="1"/>
          </p:cNvSpPr>
          <p:nvPr>
            <p:ph type="sldNum" sz="quarter" idx="10"/>
          </p:nvPr>
        </p:nvSpPr>
        <p:spPr/>
        <p:txBody>
          <a:bodyPr/>
          <a:lstStyle/>
          <a:p>
            <a:fld id="{32674CE4-FBD8-4481-AEFB-CA53E599A745}" type="slidenum">
              <a:rPr lang="en-US" smtClean="0"/>
              <a:t>4</a:t>
            </a:fld>
            <a:endParaRPr lang="en-US" dirty="0"/>
          </a:p>
        </p:txBody>
      </p:sp>
    </p:spTree>
    <p:extLst>
      <p:ext uri="{BB962C8B-B14F-4D97-AF65-F5344CB8AC3E}">
        <p14:creationId xmlns:p14="http://schemas.microsoft.com/office/powerpoint/2010/main" val="1342788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It might be a good idea to record </a:t>
            </a:r>
            <a:r>
              <a:rPr lang="en-GB" baseline="0" dirty="0" smtClean="0"/>
              <a:t>some of your </a:t>
            </a:r>
            <a:r>
              <a:rPr lang="en-GB" sz="1200" kern="1200" dirty="0" smtClean="0">
                <a:solidFill>
                  <a:schemeClr val="tx1"/>
                </a:solidFill>
                <a:effectLst/>
                <a:latin typeface="+mn-lt"/>
                <a:ea typeface="+mn-ea"/>
                <a:cs typeface="+mn-cs"/>
              </a:rPr>
              <a:t>child’s anxious thoughts.</a:t>
            </a:r>
            <a:r>
              <a:rPr lang="en-GB" sz="1200" kern="1200" baseline="0" dirty="0" smtClean="0">
                <a:solidFill>
                  <a:schemeClr val="tx1"/>
                </a:solidFill>
                <a:effectLst/>
                <a:latin typeface="+mn-lt"/>
                <a:ea typeface="+mn-ea"/>
                <a:cs typeface="+mn-cs"/>
              </a:rPr>
              <a:t> </a:t>
            </a:r>
            <a:r>
              <a:rPr lang="en-GB" dirty="0" smtClean="0"/>
              <a:t>Something</a:t>
            </a:r>
            <a:r>
              <a:rPr lang="en-GB" baseline="0" dirty="0" smtClean="0"/>
              <a:t> we would recommend is doing this with your child</a:t>
            </a:r>
            <a:endParaRPr lang="en-GB" dirty="0"/>
          </a:p>
        </p:txBody>
      </p:sp>
      <p:sp>
        <p:nvSpPr>
          <p:cNvPr id="4" name="Slide Number Placeholder 3"/>
          <p:cNvSpPr>
            <a:spLocks noGrp="1"/>
          </p:cNvSpPr>
          <p:nvPr>
            <p:ph type="sldNum" sz="quarter" idx="10"/>
          </p:nvPr>
        </p:nvSpPr>
        <p:spPr/>
        <p:txBody>
          <a:bodyPr/>
          <a:lstStyle/>
          <a:p>
            <a:fld id="{32674CE4-FBD8-4481-AEFB-CA53E599A745}" type="slidenum">
              <a:rPr lang="en-US" smtClean="0"/>
              <a:t>5</a:t>
            </a:fld>
            <a:endParaRPr lang="en-US" dirty="0"/>
          </a:p>
        </p:txBody>
      </p:sp>
    </p:spTree>
    <p:extLst>
      <p:ext uri="{BB962C8B-B14F-4D97-AF65-F5344CB8AC3E}">
        <p14:creationId xmlns:p14="http://schemas.microsoft.com/office/powerpoint/2010/main" val="2946863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9" name="Rectangle 18"/>
          <p:cNvSpPr/>
          <p:nvPr/>
        </p:nvSpPr>
        <p:spPr>
          <a:xfrm>
            <a:off x="0" y="0"/>
            <a:ext cx="12192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Rectangle 22"/>
          <p:cNvSpPr/>
          <p:nvPr/>
        </p:nvSpPr>
        <p:spPr>
          <a:xfrm flipV="1">
            <a:off x="7213577" y="3810001"/>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4" name="Rectangle 23"/>
          <p:cNvSpPr/>
          <p:nvPr/>
        </p:nvSpPr>
        <p:spPr>
          <a:xfrm flipV="1">
            <a:off x="7213601" y="3897010"/>
            <a:ext cx="49784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5" name="Rectangle 24"/>
          <p:cNvSpPr/>
          <p:nvPr/>
        </p:nvSpPr>
        <p:spPr>
          <a:xfrm flipV="1">
            <a:off x="7213601" y="4115167"/>
            <a:ext cx="49784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6" name="Rectangle 25"/>
          <p:cNvSpPr/>
          <p:nvPr/>
        </p:nvSpPr>
        <p:spPr>
          <a:xfrm flipV="1">
            <a:off x="7213600" y="4164403"/>
            <a:ext cx="262128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7" name="Rectangle 26"/>
          <p:cNvSpPr/>
          <p:nvPr/>
        </p:nvSpPr>
        <p:spPr>
          <a:xfrm flipV="1">
            <a:off x="7213600" y="4199572"/>
            <a:ext cx="262128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0" name="Rounded Rectangle 29"/>
          <p:cNvSpPr/>
          <p:nvPr/>
        </p:nvSpPr>
        <p:spPr bwMode="white">
          <a:xfrm>
            <a:off x="7213600" y="3962400"/>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1" name="Rounded Rectangle 30"/>
          <p:cNvSpPr/>
          <p:nvPr/>
        </p:nvSpPr>
        <p:spPr bwMode="white">
          <a:xfrm>
            <a:off x="9835343" y="406098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7" name="Rectangle 6"/>
          <p:cNvSpPr/>
          <p:nvPr/>
        </p:nvSpPr>
        <p:spPr>
          <a:xfrm>
            <a:off x="1" y="3649662"/>
            <a:ext cx="12192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Rectangle 9"/>
          <p:cNvSpPr/>
          <p:nvPr/>
        </p:nvSpPr>
        <p:spPr>
          <a:xfrm>
            <a:off x="1" y="3675528"/>
            <a:ext cx="12192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1" name="Rectangle 10"/>
          <p:cNvSpPr/>
          <p:nvPr/>
        </p:nvSpPr>
        <p:spPr>
          <a:xfrm flipV="1">
            <a:off x="8552068" y="3643090"/>
            <a:ext cx="3639933"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Title 7"/>
          <p:cNvSpPr>
            <a:spLocks noGrp="1"/>
          </p:cNvSpPr>
          <p:nvPr>
            <p:ph type="ctrTitle"/>
          </p:nvPr>
        </p:nvSpPr>
        <p:spPr>
          <a:xfrm>
            <a:off x="609600" y="2389009"/>
            <a:ext cx="112776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dirty="0"/>
          </a:p>
        </p:txBody>
      </p:sp>
      <p:sp>
        <p:nvSpPr>
          <p:cNvPr id="17" name="Footer Placeholder 16"/>
          <p:cNvSpPr>
            <a:spLocks noGrp="1"/>
          </p:cNvSpPr>
          <p:nvPr>
            <p:ph type="ftr" sz="quarter" idx="11"/>
          </p:nvPr>
        </p:nvSpPr>
        <p:spPr>
          <a:xfrm>
            <a:off x="7265116" y="4205288"/>
            <a:ext cx="1727200" cy="457200"/>
          </a:xfrm>
        </p:spPr>
        <p:txBody>
          <a:bodyPr/>
          <a:lstStyle>
            <a:lvl1pPr>
              <a:defRPr>
                <a:solidFill>
                  <a:schemeClr val="accent2">
                    <a:lumMod val="75000"/>
                  </a:schemeClr>
                </a:solidFill>
              </a:defRPr>
            </a:lvl1pPr>
          </a:lstStyle>
          <a:p>
            <a:r>
              <a:rPr lang="en-US"/>
              <a:t>Add a footer</a:t>
            </a:r>
            <a:endParaRPr lang="en-US" dirty="0"/>
          </a:p>
        </p:txBody>
      </p:sp>
      <p:sp>
        <p:nvSpPr>
          <p:cNvPr id="28" name="Date Placeholder 27"/>
          <p:cNvSpPr>
            <a:spLocks noGrp="1"/>
          </p:cNvSpPr>
          <p:nvPr>
            <p:ph type="dt" sz="half" idx="10"/>
          </p:nvPr>
        </p:nvSpPr>
        <p:spPr>
          <a:xfrm>
            <a:off x="9043832" y="4206240"/>
            <a:ext cx="1280160" cy="457200"/>
          </a:xfrm>
        </p:spPr>
        <p:txBody>
          <a:bodyPr/>
          <a:lstStyle>
            <a:lvl1pPr>
              <a:defRPr>
                <a:solidFill>
                  <a:schemeClr val="accent2">
                    <a:lumMod val="75000"/>
                  </a:schemeClr>
                </a:solidFill>
              </a:defRPr>
            </a:lvl1pPr>
          </a:lstStyle>
          <a:p>
            <a:fld id="{4E708F12-96AD-4ED4-8132-A78F5E42C1F5}" type="datetime1">
              <a:rPr lang="en-US" smtClean="0"/>
              <a:pPr/>
              <a:t>8/26/2020</a:t>
            </a:fld>
            <a:endParaRPr lang="en-US" dirty="0"/>
          </a:p>
        </p:txBody>
      </p:sp>
      <p:sp>
        <p:nvSpPr>
          <p:cNvPr id="29" name="Slide Number Placeholder 28"/>
          <p:cNvSpPr>
            <a:spLocks noGrp="1"/>
          </p:cNvSpPr>
          <p:nvPr>
            <p:ph type="sldNum" sz="quarter" idx="12"/>
          </p:nvPr>
        </p:nvSpPr>
        <p:spPr>
          <a:xfrm>
            <a:off x="11093451" y="1136"/>
            <a:ext cx="996949" cy="365760"/>
          </a:xfrm>
        </p:spPr>
        <p:txBody>
          <a:bodyPr/>
          <a:lstStyle>
            <a:lvl1pPr algn="r">
              <a:defRPr sz="1800">
                <a:solidFill>
                  <a:schemeClr val="bg1"/>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360115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lvl1pPr>
              <a:defRPr/>
            </a:lvl1pPr>
            <a:lvl5pPr>
              <a:defRPr/>
            </a:lvl5pPr>
            <a:lvl6pPr>
              <a:defRPr/>
            </a:lvl6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B98BEDD-6160-49BB-B372-861DE7DE9BA5}" type="datetime1">
              <a:rPr lang="en-US" smtClean="0"/>
              <a:t>8/26/2020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59430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968322"/>
            <a:ext cx="10363200" cy="1362075"/>
          </a:xfrm>
        </p:spPr>
        <p:txBody>
          <a:bodyPr anchor="b">
            <a:noAutofit/>
          </a:bodyPr>
          <a:lstStyle>
            <a:lvl1pPr algn="l">
              <a:buNone/>
              <a:defRPr sz="4300" b="1" cap="none" baseline="0">
                <a:ln w="12700">
                  <a:solidFill>
                    <a:schemeClr val="accent2">
                      <a:shade val="90000"/>
                      <a:satMod val="150000"/>
                    </a:schemeClr>
                  </a:solidFill>
                </a:ln>
                <a:solidFill>
                  <a:schemeClr val="accent2"/>
                </a:solidFill>
                <a:effectLst/>
              </a:defRPr>
            </a:lvl1pPr>
          </a:lstStyle>
          <a:p>
            <a:r>
              <a:rPr kumimoji="0" lang="en-US" smtClean="0"/>
              <a:t>Click to edit Master title style</a:t>
            </a:r>
            <a:endParaRPr kumimoji="0" lang="en-US" dirty="0"/>
          </a:p>
        </p:txBody>
      </p:sp>
      <p:sp>
        <p:nvSpPr>
          <p:cNvPr id="3" name="Text Placeholder 2"/>
          <p:cNvSpPr>
            <a:spLocks noGrp="1"/>
          </p:cNvSpPr>
          <p:nvPr>
            <p:ph type="body" idx="1"/>
          </p:nvPr>
        </p:nvSpPr>
        <p:spPr>
          <a:xfrm>
            <a:off x="963084" y="3367088"/>
            <a:ext cx="103632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0AAE819F-B7FD-4B29-8F66-9E318144BC2A}" type="datetime1">
              <a:rPr lang="en-US" smtClean="0"/>
              <a:t>8/26/2020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70512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2249425"/>
            <a:ext cx="5384800" cy="4341875"/>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Content Placeholder 3"/>
          <p:cNvSpPr>
            <a:spLocks noGrp="1"/>
          </p:cNvSpPr>
          <p:nvPr>
            <p:ph sz="half" idx="2"/>
          </p:nvPr>
        </p:nvSpPr>
        <p:spPr>
          <a:xfrm>
            <a:off x="6197600" y="2249425"/>
            <a:ext cx="5384800" cy="4341875"/>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D4CA159C-B6E0-4F10-9F4A-2FA57003B139}" type="datetime1">
              <a:rPr lang="en-US" smtClean="0"/>
              <a:t>8/26/2020</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46445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0" orient="horz" pos="2160" userDrawn="1">
          <p15:clr>
            <a:srgbClr val="FBAE40"/>
          </p15:clr>
        </p15:guide>
        <p15:guide id="1"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08000" y="2244970"/>
            <a:ext cx="5388864" cy="457200"/>
          </a:xfrm>
          <a:solidFill>
            <a:schemeClr val="accent2">
              <a:lumMod val="60000"/>
              <a:lumOff val="4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Text Placeholder 3"/>
          <p:cNvSpPr>
            <a:spLocks noGrp="1"/>
          </p:cNvSpPr>
          <p:nvPr>
            <p:ph type="body" sz="half" idx="3"/>
          </p:nvPr>
        </p:nvSpPr>
        <p:spPr>
          <a:xfrm>
            <a:off x="6294968" y="2244970"/>
            <a:ext cx="5389033" cy="457200"/>
          </a:xfrm>
          <a:solidFill>
            <a:schemeClr val="accent2">
              <a:lumMod val="60000"/>
              <a:lumOff val="4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Edit Master text styles</a:t>
            </a:r>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28" name="Footer Placeholder 27"/>
          <p:cNvSpPr>
            <a:spLocks noGrp="1"/>
          </p:cNvSpPr>
          <p:nvPr>
            <p:ph type="ftr" sz="quarter" idx="12"/>
          </p:nvPr>
        </p:nvSpPr>
        <p:spPr/>
        <p:txBody>
          <a:bodyPr rtlCol="0"/>
          <a:lstStyle/>
          <a:p>
            <a:r>
              <a:rPr lang="en-US" dirty="0"/>
              <a:t>Add a footer</a:t>
            </a:r>
          </a:p>
        </p:txBody>
      </p:sp>
      <p:sp>
        <p:nvSpPr>
          <p:cNvPr id="26" name="Date Placeholder 25"/>
          <p:cNvSpPr>
            <a:spLocks noGrp="1"/>
          </p:cNvSpPr>
          <p:nvPr>
            <p:ph type="dt" sz="half" idx="10"/>
          </p:nvPr>
        </p:nvSpPr>
        <p:spPr/>
        <p:txBody>
          <a:bodyPr rtlCol="0"/>
          <a:lstStyle/>
          <a:p>
            <a:fld id="{8170CBBB-D1D1-4386-A5E9-07F3477B78F3}" type="datetime1">
              <a:rPr lang="en-US" smtClean="0"/>
              <a:t>8/26/2020</a:t>
            </a:fld>
            <a:endParaRPr lang="en-US" dirty="0"/>
          </a:p>
        </p:txBody>
      </p:sp>
      <p:sp>
        <p:nvSpPr>
          <p:cNvPr id="27" name="Slide Number Placeholder 26"/>
          <p:cNvSpPr>
            <a:spLocks noGrp="1"/>
          </p:cNvSpPr>
          <p:nvPr>
            <p:ph type="sldNum" sz="quarter" idx="11"/>
          </p:nvPr>
        </p:nvSpPr>
        <p:spPr/>
        <p:txBody>
          <a:bodyPr rtlCol="0"/>
          <a:lstStyle/>
          <a:p>
            <a:fld id="{401CF334-2D5C-4859-84A6-CA7E6E43FAEB}" type="slidenum">
              <a:rPr lang="en-US" smtClean="0"/>
              <a:t>‹#›</a:t>
            </a:fld>
            <a:endParaRPr lang="en-US" dirty="0"/>
          </a:p>
        </p:txBody>
      </p:sp>
    </p:spTree>
    <p:extLst>
      <p:ext uri="{BB962C8B-B14F-4D97-AF65-F5344CB8AC3E}">
        <p14:creationId xmlns:p14="http://schemas.microsoft.com/office/powerpoint/2010/main" val="370716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9728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4" name="Footer Placeholder 3"/>
          <p:cNvSpPr>
            <a:spLocks noGrp="1"/>
          </p:cNvSpPr>
          <p:nvPr>
            <p:ph type="ftr" sz="quarter" idx="11"/>
          </p:nvPr>
        </p:nvSpPr>
        <p:spPr>
          <a:xfrm>
            <a:off x="7010400" y="612648"/>
            <a:ext cx="1767840" cy="457200"/>
          </a:xfrm>
        </p:spPr>
        <p:txBody>
          <a:bodyPr/>
          <a:lstStyle/>
          <a:p>
            <a:r>
              <a:rPr lang="en-US" dirty="0"/>
              <a:t>Add a footer</a:t>
            </a:r>
          </a:p>
        </p:txBody>
      </p:sp>
      <p:sp>
        <p:nvSpPr>
          <p:cNvPr id="3" name="Date Placeholder 2"/>
          <p:cNvSpPr>
            <a:spLocks noGrp="1"/>
          </p:cNvSpPr>
          <p:nvPr>
            <p:ph type="dt" sz="half" idx="10"/>
          </p:nvPr>
        </p:nvSpPr>
        <p:spPr>
          <a:xfrm>
            <a:off x="8778240" y="612648"/>
            <a:ext cx="1276352" cy="457200"/>
          </a:xfrm>
        </p:spPr>
        <p:txBody>
          <a:bodyPr/>
          <a:lstStyle/>
          <a:p>
            <a:fld id="{9FA4CAD8-0EA7-4615-B69B-B2F199EF3A93}" type="datetime1">
              <a:rPr lang="en-US" smtClean="0"/>
              <a:t>8/26/2020</a:t>
            </a:fld>
            <a:endParaRPr lang="en-US" dirty="0"/>
          </a:p>
        </p:txBody>
      </p:sp>
      <p:sp>
        <p:nvSpPr>
          <p:cNvPr id="5" name="Slide Number Placeholder 4"/>
          <p:cNvSpPr>
            <a:spLocks noGrp="1"/>
          </p:cNvSpPr>
          <p:nvPr>
            <p:ph type="sldNum" sz="quarter" idx="12"/>
          </p:nvPr>
        </p:nvSpPr>
        <p:spPr>
          <a:xfrm>
            <a:off x="10899648" y="2272"/>
            <a:ext cx="1016000" cy="365760"/>
          </a:xfrm>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821952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B9234BD7-6953-492C-921B-E68B2D7F14C8}" type="datetime1">
              <a:rPr lang="en-US" smtClean="0"/>
              <a:t>8/26/2020</a:t>
            </a:fld>
            <a:endParaRPr lang="en-US" dirty="0"/>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135695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137995" y="1101970"/>
            <a:ext cx="4511040" cy="877824"/>
          </a:xfrm>
        </p:spPr>
        <p:txBody>
          <a:bodyPr anchor="b"/>
          <a:lstStyle>
            <a:lvl1pPr algn="l">
              <a:buNone/>
              <a:defRPr sz="1800" b="1"/>
            </a:lvl1pPr>
          </a:lstStyle>
          <a:p>
            <a:r>
              <a:rPr kumimoji="0" lang="en-US" dirty="0"/>
              <a:t>Edit Master title style</a:t>
            </a:r>
          </a:p>
        </p:txBody>
      </p:sp>
      <p:sp>
        <p:nvSpPr>
          <p:cNvPr id="4" name="Content Placeholder 3"/>
          <p:cNvSpPr>
            <a:spLocks noGrp="1"/>
          </p:cNvSpPr>
          <p:nvPr>
            <p:ph sz="half" idx="1"/>
          </p:nvPr>
        </p:nvSpPr>
        <p:spPr>
          <a:xfrm>
            <a:off x="203200" y="776287"/>
            <a:ext cx="6803136" cy="580508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3" name="Text Placeholder 2"/>
          <p:cNvSpPr>
            <a:spLocks noGrp="1"/>
          </p:cNvSpPr>
          <p:nvPr>
            <p:ph type="body" idx="2"/>
          </p:nvPr>
        </p:nvSpPr>
        <p:spPr>
          <a:xfrm>
            <a:off x="7137995" y="2010727"/>
            <a:ext cx="4511040" cy="4580573"/>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35A17D9B-D4D3-4E23-88DF-2E354FA43196}" type="datetime1">
              <a:rPr lang="en-US" smtClean="0"/>
              <a:t>8/26/2020</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498685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53913" y="1109161"/>
            <a:ext cx="782404"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descr="An empty placeholder to add an image. Click on the placeholder and select the image that you wish to add"/>
          <p:cNvSpPr>
            <a:spLocks noGrp="1"/>
          </p:cNvSpPr>
          <p:nvPr>
            <p:ph type="pic" idx="1"/>
          </p:nvPr>
        </p:nvSpPr>
        <p:spPr>
          <a:xfrm>
            <a:off x="538228" y="1143000"/>
            <a:ext cx="6096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8117924" y="3274309"/>
            <a:ext cx="34544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541F67C5-D04E-4576-B61C-12ABA14BBD6C}" type="datetime1">
              <a:rPr lang="en-US" smtClean="0"/>
              <a:t>8/26/2020</a:t>
            </a:fld>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883619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lvl1pPr>
              <a:defRPr/>
            </a:lvl1pPr>
            <a:lvl5pPr>
              <a:defRPr/>
            </a:lvl5pPr>
          </a:lstStyle>
          <a:p>
            <a:pPr lvl="0" eaLnBrk="1" latinLnBrk="0" hangingPunct="1"/>
            <a:r>
              <a:rPr lang="en-US" smtClean="0"/>
              <a:t>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B7FA170-8299-44AD-AEEF-FC686C3D7804}" type="datetime1">
              <a:rPr lang="en-US" smtClean="0"/>
              <a:t>8/26/2020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6784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9042400" y="1143000"/>
            <a:ext cx="2540000" cy="5448300"/>
          </a:xfrm>
        </p:spPr>
        <p:txBody>
          <a:bodyPr vert="eaVert"/>
          <a:lstStyle>
            <a:lvl1pPr>
              <a:defRPr/>
            </a:lvl1pPr>
          </a:lstStyle>
          <a:p>
            <a:r>
              <a:rPr kumimoji="0" lang="en-US" dirty="0"/>
              <a:t>Edit Master title style</a:t>
            </a:r>
          </a:p>
        </p:txBody>
      </p:sp>
      <p:sp>
        <p:nvSpPr>
          <p:cNvPr id="3" name="Vertical Text Placeholder 2"/>
          <p:cNvSpPr>
            <a:spLocks noGrp="1"/>
          </p:cNvSpPr>
          <p:nvPr>
            <p:ph type="body" orient="vert" idx="1" hasCustomPrompt="1"/>
          </p:nvPr>
        </p:nvSpPr>
        <p:spPr>
          <a:xfrm>
            <a:off x="609600" y="1143000"/>
            <a:ext cx="8331200" cy="5448300"/>
          </a:xfrm>
        </p:spPr>
        <p:txBody>
          <a:bodyPr vert="eaVert"/>
          <a:lstStyle>
            <a:lvl5pPr>
              <a:defRPr/>
            </a:lvl5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2231763A-68EC-4ECD-9620-D9FE9CDDD622}" type="datetime1">
              <a:rPr lang="en-US" smtClean="0"/>
              <a:t>8/26/2020</a:t>
            </a:fld>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97808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12192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9" name="Rectangle 28"/>
          <p:cNvSpPr/>
          <p:nvPr/>
        </p:nvSpPr>
        <p:spPr>
          <a:xfrm>
            <a:off x="0" y="-1"/>
            <a:ext cx="12192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0" name="Rectangle 29"/>
          <p:cNvSpPr/>
          <p:nvPr/>
        </p:nvSpPr>
        <p:spPr>
          <a:xfrm>
            <a:off x="1" y="308277"/>
            <a:ext cx="12192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1" name="Rectangle 30"/>
          <p:cNvSpPr/>
          <p:nvPr/>
        </p:nvSpPr>
        <p:spPr>
          <a:xfrm flipV="1">
            <a:off x="7213577" y="360247"/>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2" name="Rectangle 31"/>
          <p:cNvSpPr/>
          <p:nvPr/>
        </p:nvSpPr>
        <p:spPr>
          <a:xfrm flipV="1">
            <a:off x="7213601" y="440113"/>
            <a:ext cx="49784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3" name="Rounded Rectangle 32"/>
          <p:cNvSpPr/>
          <p:nvPr/>
        </p:nvSpPr>
        <p:spPr bwMode="white">
          <a:xfrm>
            <a:off x="7209785" y="497504"/>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useBgFill="1">
        <p:nvSpPr>
          <p:cNvPr id="34" name="Rounded Rectangle 33"/>
          <p:cNvSpPr/>
          <p:nvPr/>
        </p:nvSpPr>
        <p:spPr bwMode="white">
          <a:xfrm>
            <a:off x="9831528" y="58894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5" name="Rectangle 34"/>
          <p:cNvSpPr/>
          <p:nvPr/>
        </p:nvSpPr>
        <p:spPr bwMode="invGray">
          <a:xfrm>
            <a:off x="12113288" y="-2001"/>
            <a:ext cx="76835"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6" name="Rectangle 35"/>
          <p:cNvSpPr/>
          <p:nvPr/>
        </p:nvSpPr>
        <p:spPr bwMode="invGray">
          <a:xfrm>
            <a:off x="12059308" y="-2001"/>
            <a:ext cx="3657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7" name="Rectangle 36"/>
          <p:cNvSpPr/>
          <p:nvPr/>
        </p:nvSpPr>
        <p:spPr bwMode="invGray">
          <a:xfrm>
            <a:off x="12033904" y="-2001"/>
            <a:ext cx="12192"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8" name="Rectangle 37"/>
          <p:cNvSpPr/>
          <p:nvPr/>
        </p:nvSpPr>
        <p:spPr bwMode="invGray">
          <a:xfrm>
            <a:off x="11967231" y="-2001"/>
            <a:ext cx="36576"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9" name="Rectangle 38"/>
          <p:cNvSpPr/>
          <p:nvPr/>
        </p:nvSpPr>
        <p:spPr bwMode="invGray">
          <a:xfrm>
            <a:off x="11887569" y="380"/>
            <a:ext cx="73152"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0" name="Rectangle 39"/>
          <p:cNvSpPr/>
          <p:nvPr/>
        </p:nvSpPr>
        <p:spPr bwMode="invGray">
          <a:xfrm>
            <a:off x="11831300" y="380"/>
            <a:ext cx="12192"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Title Placeholder 21"/>
          <p:cNvSpPr>
            <a:spLocks noGrp="1"/>
          </p:cNvSpPr>
          <p:nvPr>
            <p:ph type="title"/>
          </p:nvPr>
        </p:nvSpPr>
        <p:spPr>
          <a:xfrm>
            <a:off x="609600" y="1143000"/>
            <a:ext cx="10972800" cy="1066800"/>
          </a:xfrm>
          <a:prstGeom prst="rect">
            <a:avLst/>
          </a:prstGeom>
        </p:spPr>
        <p:txBody>
          <a:bodyPr vert="horz" anchor="ctr">
            <a:normAutofit/>
          </a:bodyPr>
          <a:lstStyle/>
          <a:p>
            <a:r>
              <a:rPr kumimoji="0" lang="en-US" smtClean="0"/>
              <a:t>Click to edit Master title style</a:t>
            </a:r>
            <a:endParaRPr kumimoji="0" lang="en-US" dirty="0"/>
          </a:p>
        </p:txBody>
      </p:sp>
      <p:sp>
        <p:nvSpPr>
          <p:cNvPr id="13" name="Text Placeholder 12"/>
          <p:cNvSpPr>
            <a:spLocks noGrp="1"/>
          </p:cNvSpPr>
          <p:nvPr>
            <p:ph type="body" idx="1"/>
          </p:nvPr>
        </p:nvSpPr>
        <p:spPr>
          <a:xfrm>
            <a:off x="609600" y="2249424"/>
            <a:ext cx="10972800" cy="4325112"/>
          </a:xfrm>
          <a:prstGeom prst="rect">
            <a:avLst/>
          </a:prstGeom>
        </p:spPr>
        <p:txBody>
          <a:bodyPr vert="horz">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2"/>
          <p:cNvSpPr>
            <a:spLocks noGrp="1"/>
          </p:cNvSpPr>
          <p:nvPr>
            <p:ph type="ftr" sz="quarter" idx="3"/>
          </p:nvPr>
        </p:nvSpPr>
        <p:spPr>
          <a:xfrm>
            <a:off x="7010400" y="612648"/>
            <a:ext cx="1767840" cy="457200"/>
          </a:xfrm>
          <a:prstGeom prst="rect">
            <a:avLst/>
          </a:prstGeom>
        </p:spPr>
        <p:txBody>
          <a:bodyPr vert="horz"/>
          <a:lstStyle>
            <a:lvl1pPr algn="r" eaLnBrk="1" latinLnBrk="0" hangingPunct="1">
              <a:defRPr kumimoji="0" sz="1100">
                <a:solidFill>
                  <a:schemeClr val="accent2">
                    <a:lumMod val="75000"/>
                  </a:schemeClr>
                </a:solidFill>
              </a:defRPr>
            </a:lvl1pPr>
          </a:lstStyle>
          <a:p>
            <a:r>
              <a:rPr lang="en-US"/>
              <a:t>Add a footer</a:t>
            </a:r>
            <a:endParaRPr lang="en-US" dirty="0"/>
          </a:p>
        </p:txBody>
      </p:sp>
      <p:sp>
        <p:nvSpPr>
          <p:cNvPr id="14" name="Date Placeholder 13"/>
          <p:cNvSpPr>
            <a:spLocks noGrp="1"/>
          </p:cNvSpPr>
          <p:nvPr>
            <p:ph type="dt" sz="half" idx="2"/>
          </p:nvPr>
        </p:nvSpPr>
        <p:spPr>
          <a:xfrm>
            <a:off x="8782048" y="612648"/>
            <a:ext cx="1276352" cy="457200"/>
          </a:xfrm>
          <a:prstGeom prst="rect">
            <a:avLst/>
          </a:prstGeom>
        </p:spPr>
        <p:txBody>
          <a:bodyPr vert="horz"/>
          <a:lstStyle>
            <a:lvl1pPr algn="l" eaLnBrk="1" latinLnBrk="0" hangingPunct="1">
              <a:defRPr kumimoji="0" sz="1100">
                <a:solidFill>
                  <a:schemeClr val="accent2">
                    <a:lumMod val="75000"/>
                  </a:schemeClr>
                </a:solidFill>
              </a:defRPr>
            </a:lvl1pPr>
          </a:lstStyle>
          <a:p>
            <a:fld id="{C20F09E4-6EA4-4BF3-9FC8-FF40373B88E6}" type="datetime1">
              <a:rPr lang="en-US" smtClean="0"/>
              <a:pPr/>
              <a:t>8/26/2020</a:t>
            </a:fld>
            <a:endParaRPr lang="en-US" dirty="0"/>
          </a:p>
        </p:txBody>
      </p:sp>
      <p:sp>
        <p:nvSpPr>
          <p:cNvPr id="23" name="Slide Number Placeholder 22"/>
          <p:cNvSpPr>
            <a:spLocks noGrp="1"/>
          </p:cNvSpPr>
          <p:nvPr>
            <p:ph type="sldNum" sz="quarter" idx="4"/>
          </p:nvPr>
        </p:nvSpPr>
        <p:spPr>
          <a:xfrm>
            <a:off x="10899648" y="2272"/>
            <a:ext cx="1016000" cy="365760"/>
          </a:xfrm>
          <a:prstGeom prst="rect">
            <a:avLst/>
          </a:prstGeom>
        </p:spPr>
        <p:txBody>
          <a:bodyPr vert="horz" anchor="b"/>
          <a:lstStyle>
            <a:lvl1pPr algn="r" eaLnBrk="1" latinLnBrk="0" hangingPunct="1">
              <a:defRPr kumimoji="0" sz="1800">
                <a:solidFill>
                  <a:srgbClr val="FFFFFF"/>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213217172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lumMod val="75000"/>
          </a:schemeClr>
        </a:buClr>
        <a:buFont typeface="Georgia"/>
        <a:buChar char="•"/>
        <a:defRPr kumimoji="0" sz="2800" kern="1200">
          <a:solidFill>
            <a:schemeClr val="tx2"/>
          </a:solidFill>
          <a:latin typeface="+mn-lt"/>
          <a:ea typeface="+mn-ea"/>
          <a:cs typeface="+mn-cs"/>
        </a:defRPr>
      </a:lvl1pPr>
      <a:lvl2pPr marL="658368" indent="-246888" algn="l" rtl="0" eaLnBrk="1" latinLnBrk="0" hangingPunct="1">
        <a:spcBef>
          <a:spcPts val="300"/>
        </a:spcBef>
        <a:buClr>
          <a:schemeClr val="accent2">
            <a:lumMod val="75000"/>
          </a:schemeClr>
        </a:buClr>
        <a:buFont typeface="Georgia"/>
        <a:buChar char="▫"/>
        <a:defRPr kumimoji="0" sz="2600" kern="1200">
          <a:solidFill>
            <a:schemeClr val="tx2"/>
          </a:solidFill>
          <a:latin typeface="+mn-lt"/>
          <a:ea typeface="+mn-ea"/>
          <a:cs typeface="+mn-cs"/>
        </a:defRPr>
      </a:lvl2pPr>
      <a:lvl3pPr marL="923544" indent="-219456" algn="l" rtl="0" eaLnBrk="1" latinLnBrk="0" hangingPunct="1">
        <a:spcBef>
          <a:spcPts val="300"/>
        </a:spcBef>
        <a:buClr>
          <a:schemeClr val="accent1">
            <a:lumMod val="50000"/>
          </a:schemeClr>
        </a:buClr>
        <a:buFont typeface="Wingdings 2" panose="05020102010507070707" pitchFamily="18" charset="2"/>
        <a:buChar char=""/>
        <a:defRPr kumimoji="0" sz="2400" kern="1200">
          <a:solidFill>
            <a:schemeClr val="tx2"/>
          </a:solidFill>
          <a:latin typeface="+mn-lt"/>
          <a:ea typeface="+mn-ea"/>
          <a:cs typeface="+mn-cs"/>
        </a:defRPr>
      </a:lvl3pPr>
      <a:lvl4pPr marL="1179576" indent="-201168" algn="l" rtl="0" eaLnBrk="1" latinLnBrk="0" hangingPunct="1">
        <a:spcBef>
          <a:spcPts val="300"/>
        </a:spcBef>
        <a:buClr>
          <a:schemeClr val="accent1">
            <a:lumMod val="50000"/>
          </a:schemeClr>
        </a:buClr>
        <a:buFont typeface="Wingdings 2" panose="05020102010507070707" pitchFamily="18" charset="2"/>
        <a:buChar char=""/>
        <a:defRPr kumimoji="0" sz="2200" kern="1200">
          <a:solidFill>
            <a:schemeClr val="tx2"/>
          </a:solidFill>
          <a:latin typeface="+mn-lt"/>
          <a:ea typeface="+mn-ea"/>
          <a:cs typeface="+mn-cs"/>
        </a:defRPr>
      </a:lvl4pPr>
      <a:lvl5pPr marL="1389888" indent="-182880" algn="l" rtl="0" eaLnBrk="1" latinLnBrk="0" hangingPunct="1">
        <a:spcBef>
          <a:spcPts val="300"/>
        </a:spcBef>
        <a:buClr>
          <a:schemeClr val="accent1">
            <a:lumMod val="50000"/>
          </a:schemeClr>
        </a:buClr>
        <a:buFont typeface="Wingdings 2" panose="05020102010507070707" pitchFamily="18" charset="2"/>
        <a:buChar char=""/>
        <a:defRPr kumimoji="0" sz="2000" kern="1200">
          <a:solidFill>
            <a:schemeClr val="tx2"/>
          </a:solidFill>
          <a:latin typeface="+mn-lt"/>
          <a:ea typeface="+mn-ea"/>
          <a:cs typeface="+mn-cs"/>
        </a:defRPr>
      </a:lvl5pPr>
      <a:lvl6pPr marL="1609344" indent="-182880" algn="l" rtl="0" eaLnBrk="1" latinLnBrk="0" hangingPunct="1">
        <a:spcBef>
          <a:spcPts val="300"/>
        </a:spcBef>
        <a:buClr>
          <a:schemeClr val="accent1">
            <a:lumMod val="50000"/>
          </a:schemeClr>
        </a:buClr>
        <a:buFont typeface="Wingdings 2" panose="05020102010507070707" pitchFamily="18" charset="2"/>
        <a:buChar char=""/>
        <a:defRPr kumimoji="0" sz="1800" kern="1200">
          <a:solidFill>
            <a:schemeClr val="tx2"/>
          </a:solidFill>
          <a:latin typeface="+mn-lt"/>
          <a:ea typeface="+mn-ea"/>
          <a:cs typeface="+mn-cs"/>
        </a:defRPr>
      </a:lvl6pPr>
      <a:lvl7pPr marL="1828800" indent="-182880" algn="l" rtl="0" eaLnBrk="1" latinLnBrk="0" hangingPunct="1">
        <a:spcBef>
          <a:spcPts val="300"/>
        </a:spcBef>
        <a:buClr>
          <a:schemeClr val="accent1">
            <a:lumMod val="50000"/>
          </a:schemeClr>
        </a:buClr>
        <a:buFont typeface="Wingdings 2" panose="05020102010507070707" pitchFamily="18" charset="2"/>
        <a:buChar char=""/>
        <a:defRPr kumimoji="0" sz="1600" kern="1200">
          <a:solidFill>
            <a:schemeClr val="tx2"/>
          </a:solidFill>
          <a:latin typeface="+mn-lt"/>
          <a:ea typeface="+mn-ea"/>
          <a:cs typeface="+mn-cs"/>
        </a:defRPr>
      </a:lvl7pPr>
      <a:lvl8pPr marL="2029968" indent="-182880" algn="l" rtl="0" eaLnBrk="1" latinLnBrk="0" hangingPunct="1">
        <a:spcBef>
          <a:spcPts val="300"/>
        </a:spcBef>
        <a:buClr>
          <a:schemeClr val="accent1">
            <a:lumMod val="50000"/>
          </a:schemeClr>
        </a:buClr>
        <a:buFont typeface="Wingdings 2" panose="05020102010507070707" pitchFamily="18" charset="2"/>
        <a:buChar char=""/>
        <a:defRPr kumimoji="0" sz="1500" kern="1200">
          <a:solidFill>
            <a:schemeClr val="tx2"/>
          </a:solidFill>
          <a:latin typeface="+mn-lt"/>
          <a:ea typeface="+mn-ea"/>
          <a:cs typeface="+mn-cs"/>
        </a:defRPr>
      </a:lvl8pPr>
      <a:lvl9pPr marL="2240280" indent="-182880" algn="l" rtl="0" eaLnBrk="1" latinLnBrk="0" hangingPunct="1">
        <a:spcBef>
          <a:spcPts val="300"/>
        </a:spcBef>
        <a:buClr>
          <a:schemeClr val="accent1">
            <a:lumMod val="50000"/>
          </a:schemeClr>
        </a:buClr>
        <a:buFont typeface="Wingdings 2" panose="05020102010507070707" pitchFamily="18" charset="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415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hyperlink" Target="http://camhs.humber.nhs.uk/" TargetMode="External"/><Relationship Id="rId2" Type="http://schemas.openxmlformats.org/officeDocument/2006/relationships/hyperlink" Target="https://www.heymind.org.uk/" TargetMode="External"/><Relationship Id="rId1" Type="http://schemas.openxmlformats.org/officeDocument/2006/relationships/slideLayout" Target="../slideLayouts/slideLayout2.xml"/><Relationship Id="rId4" Type="http://schemas.openxmlformats.org/officeDocument/2006/relationships/hyperlink" Target="https://www.nhs.uk/using-the-nhs/nhs-services/urgent-and-emergency-care/nhs-1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228989"/>
            <a:ext cx="11277600" cy="1470025"/>
          </a:xfrm>
        </p:spPr>
        <p:txBody>
          <a:bodyPr>
            <a:normAutofit fontScale="90000"/>
          </a:bodyPr>
          <a:lstStyle/>
          <a:p>
            <a:r>
              <a:rPr lang="en-US" sz="6000" dirty="0" smtClean="0"/>
              <a:t>Information for your child’s anxiety: </a:t>
            </a:r>
            <a:r>
              <a:rPr lang="en-US" sz="6000" dirty="0"/>
              <a:t>G</a:t>
            </a:r>
            <a:r>
              <a:rPr lang="en-US" sz="6000" dirty="0" smtClean="0"/>
              <a:t>oing back to school </a:t>
            </a:r>
            <a:r>
              <a:rPr lang="en-US" dirty="0" smtClean="0"/>
              <a:t/>
            </a:r>
            <a:br>
              <a:rPr lang="en-US" dirty="0" smtClean="0"/>
            </a:br>
            <a:endParaRPr lang="en-US" dirty="0"/>
          </a:p>
        </p:txBody>
      </p:sp>
      <p:sp>
        <p:nvSpPr>
          <p:cNvPr id="3" name="Subtitle 2"/>
          <p:cNvSpPr>
            <a:spLocks noGrp="1"/>
          </p:cNvSpPr>
          <p:nvPr>
            <p:ph type="subTitle" idx="1"/>
          </p:nvPr>
        </p:nvSpPr>
        <p:spPr>
          <a:xfrm>
            <a:off x="609600" y="3877078"/>
            <a:ext cx="6604000" cy="1752600"/>
          </a:xfrm>
        </p:spPr>
        <p:txBody>
          <a:bodyPr/>
          <a:lstStyle/>
          <a:p>
            <a:r>
              <a:rPr lang="en-US" dirty="0" smtClean="0"/>
              <a:t>The East Riding of Yorkshire Council </a:t>
            </a:r>
          </a:p>
          <a:p>
            <a:r>
              <a:rPr lang="en-US" dirty="0" smtClean="0"/>
              <a:t>Child Psychological Wellbeing Service</a:t>
            </a:r>
            <a:endParaRPr lang="en-US"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93780" y="266700"/>
            <a:ext cx="609600" cy="609600"/>
          </a:xfrm>
          <a:prstGeom prst="rect">
            <a:avLst/>
          </a:prstGeom>
        </p:spPr>
      </p:pic>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34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the sessions will look like:</a:t>
            </a:r>
            <a:endParaRPr lang="en-US" dirty="0"/>
          </a:p>
        </p:txBody>
      </p:sp>
      <p:sp>
        <p:nvSpPr>
          <p:cNvPr id="3" name="Content Placeholder 2"/>
          <p:cNvSpPr>
            <a:spLocks noGrp="1"/>
          </p:cNvSpPr>
          <p:nvPr>
            <p:ph idx="1"/>
          </p:nvPr>
        </p:nvSpPr>
        <p:spPr>
          <a:xfrm>
            <a:off x="609599" y="2249424"/>
            <a:ext cx="9371309" cy="4325112"/>
          </a:xfrm>
        </p:spPr>
        <p:txBody>
          <a:bodyPr/>
          <a:lstStyle/>
          <a:p>
            <a:pPr marL="624078" indent="-514350">
              <a:buFont typeface="+mj-lt"/>
              <a:buAutoNum type="arabicPeriod"/>
            </a:pPr>
            <a:r>
              <a:rPr lang="en-US" b="1" u="sng" dirty="0" smtClean="0"/>
              <a:t>What is anxiety?</a:t>
            </a:r>
          </a:p>
          <a:p>
            <a:pPr marL="624078" indent="-514350">
              <a:buFont typeface="+mj-lt"/>
              <a:buAutoNum type="arabicPeriod"/>
            </a:pPr>
            <a:r>
              <a:rPr lang="en-US" dirty="0" smtClean="0"/>
              <a:t>Talking to your children</a:t>
            </a:r>
          </a:p>
          <a:p>
            <a:pPr marL="624078" indent="-514350">
              <a:buFont typeface="+mj-lt"/>
              <a:buAutoNum type="arabicPeriod"/>
            </a:pPr>
            <a:r>
              <a:rPr lang="en-US" dirty="0" smtClean="0"/>
              <a:t>Tips to manage the anxiety</a:t>
            </a:r>
          </a:p>
          <a:p>
            <a:pPr marL="624078" indent="-514350">
              <a:buFont typeface="+mj-lt"/>
              <a:buAutoNum type="arabicPeriod"/>
            </a:pPr>
            <a:r>
              <a:rPr lang="en-US" dirty="0" smtClean="0"/>
              <a:t>Getting your child back to school</a:t>
            </a:r>
          </a:p>
          <a:p>
            <a:pPr marL="624078" indent="-514350">
              <a:buFont typeface="+mj-lt"/>
              <a:buAutoNum type="arabicPeriod"/>
            </a:pPr>
            <a:endParaRPr lang="en-US" dirty="0"/>
          </a:p>
          <a:p>
            <a:pPr marL="109728" indent="0">
              <a:buNone/>
            </a:pPr>
            <a:r>
              <a:rPr lang="en-US" dirty="0" smtClean="0"/>
              <a:t>Please involve your child </a:t>
            </a:r>
            <a:r>
              <a:rPr lang="en-US" dirty="0"/>
              <a:t>a</a:t>
            </a:r>
            <a:r>
              <a:rPr lang="en-US" dirty="0" smtClean="0"/>
              <a:t>s you work through these sessions. </a:t>
            </a:r>
          </a:p>
        </p:txBody>
      </p:sp>
      <p:pic>
        <p:nvPicPr>
          <p:cNvPr id="6"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77600" y="533400"/>
            <a:ext cx="609600" cy="609600"/>
          </a:xfrm>
          <a:prstGeom prst="rect">
            <a:avLst/>
          </a:prstGeom>
        </p:spPr>
      </p:pic>
    </p:spTree>
    <p:extLst>
      <p:ext uri="{BB962C8B-B14F-4D97-AF65-F5344CB8AC3E}">
        <p14:creationId xmlns:p14="http://schemas.microsoft.com/office/powerpoint/2010/main" val="616306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56"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What is Anxiety?</a:t>
            </a:r>
            <a:endParaRPr lang="en-US" dirty="0"/>
          </a:p>
        </p:txBody>
      </p:sp>
      <p:sp>
        <p:nvSpPr>
          <p:cNvPr id="3" name="Content Placeholder 2"/>
          <p:cNvSpPr>
            <a:spLocks noGrp="1"/>
          </p:cNvSpPr>
          <p:nvPr>
            <p:ph idx="1"/>
          </p:nvPr>
        </p:nvSpPr>
        <p:spPr>
          <a:xfrm>
            <a:off x="609600" y="3175908"/>
            <a:ext cx="5040086" cy="2551176"/>
          </a:xfrm>
        </p:spPr>
        <p:txBody>
          <a:bodyPr/>
          <a:lstStyle/>
          <a:p>
            <a:r>
              <a:rPr lang="en-GB" dirty="0"/>
              <a:t>Everyone experiences </a:t>
            </a:r>
            <a:r>
              <a:rPr lang="en-GB" dirty="0" smtClean="0"/>
              <a:t>anxiety</a:t>
            </a:r>
          </a:p>
          <a:p>
            <a:r>
              <a:rPr lang="en-GB" dirty="0"/>
              <a:t>H</a:t>
            </a:r>
            <a:r>
              <a:rPr lang="en-GB" dirty="0" smtClean="0"/>
              <a:t>elpful response to us </a:t>
            </a:r>
          </a:p>
          <a:p>
            <a:r>
              <a:rPr lang="en-GB" dirty="0" smtClean="0"/>
              <a:t>Helps keeps us safe</a:t>
            </a:r>
          </a:p>
        </p:txBody>
      </p:sp>
      <p:sp>
        <p:nvSpPr>
          <p:cNvPr id="4" name="Content Placeholder 2"/>
          <p:cNvSpPr txBox="1">
            <a:spLocks/>
          </p:cNvSpPr>
          <p:nvPr/>
        </p:nvSpPr>
        <p:spPr>
          <a:xfrm>
            <a:off x="5959928" y="3219450"/>
            <a:ext cx="5040086" cy="2540615"/>
          </a:xfrm>
          <a:prstGeom prst="rect">
            <a:avLst/>
          </a:prstGeom>
        </p:spPr>
        <p:txBody>
          <a:bodyPr vert="horz">
            <a:normAutofit/>
          </a:bodyPr>
          <a:lstStyle>
            <a:lvl1pPr marL="365760" indent="-256032" algn="l" rtl="0" eaLnBrk="1" latinLnBrk="0" hangingPunct="1">
              <a:spcBef>
                <a:spcPts val="300"/>
              </a:spcBef>
              <a:buClr>
                <a:schemeClr val="accent3">
                  <a:lumMod val="75000"/>
                </a:schemeClr>
              </a:buClr>
              <a:buFont typeface="Georgia"/>
              <a:buChar char="•"/>
              <a:defRPr kumimoji="0" sz="2800" kern="1200">
                <a:solidFill>
                  <a:schemeClr val="tx2"/>
                </a:solidFill>
                <a:latin typeface="+mn-lt"/>
                <a:ea typeface="+mn-ea"/>
                <a:cs typeface="+mn-cs"/>
              </a:defRPr>
            </a:lvl1pPr>
            <a:lvl2pPr marL="658368" indent="-246888" algn="l" rtl="0" eaLnBrk="1" latinLnBrk="0" hangingPunct="1">
              <a:spcBef>
                <a:spcPts val="300"/>
              </a:spcBef>
              <a:buClr>
                <a:schemeClr val="accent2">
                  <a:lumMod val="75000"/>
                </a:schemeClr>
              </a:buClr>
              <a:buFont typeface="Georgia"/>
              <a:buChar char="▫"/>
              <a:defRPr kumimoji="0" sz="2600" kern="1200">
                <a:solidFill>
                  <a:schemeClr val="tx2"/>
                </a:solidFill>
                <a:latin typeface="+mn-lt"/>
                <a:ea typeface="+mn-ea"/>
                <a:cs typeface="+mn-cs"/>
              </a:defRPr>
            </a:lvl2pPr>
            <a:lvl3pPr marL="923544" indent="-219456" algn="l" rtl="0" eaLnBrk="1" latinLnBrk="0" hangingPunct="1">
              <a:spcBef>
                <a:spcPts val="300"/>
              </a:spcBef>
              <a:buClr>
                <a:schemeClr val="accent1">
                  <a:lumMod val="50000"/>
                </a:schemeClr>
              </a:buClr>
              <a:buFont typeface="Wingdings 2" panose="05020102010507070707" pitchFamily="18" charset="2"/>
              <a:buChar char=""/>
              <a:defRPr kumimoji="0" sz="2400" kern="1200">
                <a:solidFill>
                  <a:schemeClr val="tx2"/>
                </a:solidFill>
                <a:latin typeface="+mn-lt"/>
                <a:ea typeface="+mn-ea"/>
                <a:cs typeface="+mn-cs"/>
              </a:defRPr>
            </a:lvl3pPr>
            <a:lvl4pPr marL="1179576" indent="-201168" algn="l" rtl="0" eaLnBrk="1" latinLnBrk="0" hangingPunct="1">
              <a:spcBef>
                <a:spcPts val="300"/>
              </a:spcBef>
              <a:buClr>
                <a:schemeClr val="accent1">
                  <a:lumMod val="50000"/>
                </a:schemeClr>
              </a:buClr>
              <a:buFont typeface="Wingdings 2" panose="05020102010507070707" pitchFamily="18" charset="2"/>
              <a:buChar char=""/>
              <a:defRPr kumimoji="0" sz="2200" kern="1200">
                <a:solidFill>
                  <a:schemeClr val="tx2"/>
                </a:solidFill>
                <a:latin typeface="+mn-lt"/>
                <a:ea typeface="+mn-ea"/>
                <a:cs typeface="+mn-cs"/>
              </a:defRPr>
            </a:lvl4pPr>
            <a:lvl5pPr marL="1389888" indent="-182880" algn="l" rtl="0" eaLnBrk="1" latinLnBrk="0" hangingPunct="1">
              <a:spcBef>
                <a:spcPts val="300"/>
              </a:spcBef>
              <a:buClr>
                <a:schemeClr val="accent1">
                  <a:lumMod val="50000"/>
                </a:schemeClr>
              </a:buClr>
              <a:buFont typeface="Wingdings 2" panose="05020102010507070707" pitchFamily="18" charset="2"/>
              <a:buChar char=""/>
              <a:defRPr kumimoji="0" sz="2000" kern="1200">
                <a:solidFill>
                  <a:schemeClr val="tx2"/>
                </a:solidFill>
                <a:latin typeface="+mn-lt"/>
                <a:ea typeface="+mn-ea"/>
                <a:cs typeface="+mn-cs"/>
              </a:defRPr>
            </a:lvl5pPr>
            <a:lvl6pPr marL="1609344" indent="-182880" algn="l" rtl="0" eaLnBrk="1" latinLnBrk="0" hangingPunct="1">
              <a:spcBef>
                <a:spcPts val="300"/>
              </a:spcBef>
              <a:buClr>
                <a:schemeClr val="accent1">
                  <a:lumMod val="50000"/>
                </a:schemeClr>
              </a:buClr>
              <a:buFont typeface="Wingdings 2" panose="05020102010507070707" pitchFamily="18" charset="2"/>
              <a:buChar char=""/>
              <a:defRPr kumimoji="0" sz="1800" kern="1200">
                <a:solidFill>
                  <a:schemeClr val="tx2"/>
                </a:solidFill>
                <a:latin typeface="+mn-lt"/>
                <a:ea typeface="+mn-ea"/>
                <a:cs typeface="+mn-cs"/>
              </a:defRPr>
            </a:lvl6pPr>
            <a:lvl7pPr marL="1828800" indent="-182880" algn="l" rtl="0" eaLnBrk="1" latinLnBrk="0" hangingPunct="1">
              <a:spcBef>
                <a:spcPts val="300"/>
              </a:spcBef>
              <a:buClr>
                <a:schemeClr val="accent1">
                  <a:lumMod val="50000"/>
                </a:schemeClr>
              </a:buClr>
              <a:buFont typeface="Wingdings 2" panose="05020102010507070707" pitchFamily="18" charset="2"/>
              <a:buChar char=""/>
              <a:defRPr kumimoji="0" sz="1600" kern="1200">
                <a:solidFill>
                  <a:schemeClr val="tx2"/>
                </a:solidFill>
                <a:latin typeface="+mn-lt"/>
                <a:ea typeface="+mn-ea"/>
                <a:cs typeface="+mn-cs"/>
              </a:defRPr>
            </a:lvl7pPr>
            <a:lvl8pPr marL="2029968" indent="-182880" algn="l" rtl="0" eaLnBrk="1" latinLnBrk="0" hangingPunct="1">
              <a:spcBef>
                <a:spcPts val="300"/>
              </a:spcBef>
              <a:buClr>
                <a:schemeClr val="accent1">
                  <a:lumMod val="50000"/>
                </a:schemeClr>
              </a:buClr>
              <a:buFont typeface="Wingdings 2" panose="05020102010507070707" pitchFamily="18" charset="2"/>
              <a:buChar char=""/>
              <a:defRPr kumimoji="0" sz="1500" kern="1200">
                <a:solidFill>
                  <a:schemeClr val="tx2"/>
                </a:solidFill>
                <a:latin typeface="+mn-lt"/>
                <a:ea typeface="+mn-ea"/>
                <a:cs typeface="+mn-cs"/>
              </a:defRPr>
            </a:lvl8pPr>
            <a:lvl9pPr marL="2240280" indent="-182880" algn="l" rtl="0" eaLnBrk="1" latinLnBrk="0" hangingPunct="1">
              <a:spcBef>
                <a:spcPts val="300"/>
              </a:spcBef>
              <a:buClr>
                <a:schemeClr val="accent1">
                  <a:lumMod val="50000"/>
                </a:schemeClr>
              </a:buClr>
              <a:buFont typeface="Wingdings 2" panose="05020102010507070707" pitchFamily="18" charset="2"/>
              <a:buChar char=""/>
              <a:defRPr kumimoji="0" sz="1400" kern="1200" baseline="0">
                <a:solidFill>
                  <a:schemeClr val="tx2"/>
                </a:solidFill>
                <a:latin typeface="+mn-lt"/>
                <a:ea typeface="+mn-ea"/>
                <a:cs typeface="+mn-cs"/>
              </a:defRPr>
            </a:lvl9pPr>
          </a:lstStyle>
          <a:p>
            <a:r>
              <a:rPr lang="en-GB" dirty="0" smtClean="0"/>
              <a:t>Avoidance </a:t>
            </a:r>
          </a:p>
          <a:p>
            <a:r>
              <a:rPr lang="en-GB" dirty="0" smtClean="0"/>
              <a:t>Focus on threat </a:t>
            </a:r>
          </a:p>
          <a:p>
            <a:r>
              <a:rPr lang="en-GB" dirty="0" smtClean="0"/>
              <a:t>Impacts our mood</a:t>
            </a:r>
          </a:p>
          <a:p>
            <a:r>
              <a:rPr lang="en-GB" dirty="0" smtClean="0"/>
              <a:t>Excessive worry</a:t>
            </a:r>
          </a:p>
          <a:p>
            <a:endParaRPr lang="en-GB" dirty="0" smtClean="0"/>
          </a:p>
        </p:txBody>
      </p:sp>
      <p:sp>
        <p:nvSpPr>
          <p:cNvPr id="5" name="Content Placeholder 2"/>
          <p:cNvSpPr txBox="1">
            <a:spLocks/>
          </p:cNvSpPr>
          <p:nvPr/>
        </p:nvSpPr>
        <p:spPr>
          <a:xfrm>
            <a:off x="609600" y="2108025"/>
            <a:ext cx="10461171" cy="1110342"/>
          </a:xfrm>
          <a:prstGeom prst="rect">
            <a:avLst/>
          </a:prstGeom>
        </p:spPr>
        <p:txBody>
          <a:bodyPr vert="horz">
            <a:normAutofit/>
          </a:bodyPr>
          <a:lstStyle>
            <a:lvl1pPr marL="365760" indent="-256032" algn="l" rtl="0" eaLnBrk="1" latinLnBrk="0" hangingPunct="1">
              <a:spcBef>
                <a:spcPts val="300"/>
              </a:spcBef>
              <a:buClr>
                <a:schemeClr val="accent3">
                  <a:lumMod val="75000"/>
                </a:schemeClr>
              </a:buClr>
              <a:buFont typeface="Georgia"/>
              <a:buChar char="•"/>
              <a:defRPr kumimoji="0" sz="2800" kern="1200">
                <a:solidFill>
                  <a:schemeClr val="tx2"/>
                </a:solidFill>
                <a:latin typeface="+mn-lt"/>
                <a:ea typeface="+mn-ea"/>
                <a:cs typeface="+mn-cs"/>
              </a:defRPr>
            </a:lvl1pPr>
            <a:lvl2pPr marL="658368" indent="-246888" algn="l" rtl="0" eaLnBrk="1" latinLnBrk="0" hangingPunct="1">
              <a:spcBef>
                <a:spcPts val="300"/>
              </a:spcBef>
              <a:buClr>
                <a:schemeClr val="accent2">
                  <a:lumMod val="75000"/>
                </a:schemeClr>
              </a:buClr>
              <a:buFont typeface="Georgia"/>
              <a:buChar char="▫"/>
              <a:defRPr kumimoji="0" sz="2600" kern="1200">
                <a:solidFill>
                  <a:schemeClr val="tx2"/>
                </a:solidFill>
                <a:latin typeface="+mn-lt"/>
                <a:ea typeface="+mn-ea"/>
                <a:cs typeface="+mn-cs"/>
              </a:defRPr>
            </a:lvl2pPr>
            <a:lvl3pPr marL="923544" indent="-219456" algn="l" rtl="0" eaLnBrk="1" latinLnBrk="0" hangingPunct="1">
              <a:spcBef>
                <a:spcPts val="300"/>
              </a:spcBef>
              <a:buClr>
                <a:schemeClr val="accent1">
                  <a:lumMod val="50000"/>
                </a:schemeClr>
              </a:buClr>
              <a:buFont typeface="Wingdings 2" panose="05020102010507070707" pitchFamily="18" charset="2"/>
              <a:buChar char=""/>
              <a:defRPr kumimoji="0" sz="2400" kern="1200">
                <a:solidFill>
                  <a:schemeClr val="tx2"/>
                </a:solidFill>
                <a:latin typeface="+mn-lt"/>
                <a:ea typeface="+mn-ea"/>
                <a:cs typeface="+mn-cs"/>
              </a:defRPr>
            </a:lvl3pPr>
            <a:lvl4pPr marL="1179576" indent="-201168" algn="l" rtl="0" eaLnBrk="1" latinLnBrk="0" hangingPunct="1">
              <a:spcBef>
                <a:spcPts val="300"/>
              </a:spcBef>
              <a:buClr>
                <a:schemeClr val="accent1">
                  <a:lumMod val="50000"/>
                </a:schemeClr>
              </a:buClr>
              <a:buFont typeface="Wingdings 2" panose="05020102010507070707" pitchFamily="18" charset="2"/>
              <a:buChar char=""/>
              <a:defRPr kumimoji="0" sz="2200" kern="1200">
                <a:solidFill>
                  <a:schemeClr val="tx2"/>
                </a:solidFill>
                <a:latin typeface="+mn-lt"/>
                <a:ea typeface="+mn-ea"/>
                <a:cs typeface="+mn-cs"/>
              </a:defRPr>
            </a:lvl4pPr>
            <a:lvl5pPr marL="1389888" indent="-182880" algn="l" rtl="0" eaLnBrk="1" latinLnBrk="0" hangingPunct="1">
              <a:spcBef>
                <a:spcPts val="300"/>
              </a:spcBef>
              <a:buClr>
                <a:schemeClr val="accent1">
                  <a:lumMod val="50000"/>
                </a:schemeClr>
              </a:buClr>
              <a:buFont typeface="Wingdings 2" panose="05020102010507070707" pitchFamily="18" charset="2"/>
              <a:buChar char=""/>
              <a:defRPr kumimoji="0" sz="2000" kern="1200">
                <a:solidFill>
                  <a:schemeClr val="tx2"/>
                </a:solidFill>
                <a:latin typeface="+mn-lt"/>
                <a:ea typeface="+mn-ea"/>
                <a:cs typeface="+mn-cs"/>
              </a:defRPr>
            </a:lvl5pPr>
            <a:lvl6pPr marL="1609344" indent="-182880" algn="l" rtl="0" eaLnBrk="1" latinLnBrk="0" hangingPunct="1">
              <a:spcBef>
                <a:spcPts val="300"/>
              </a:spcBef>
              <a:buClr>
                <a:schemeClr val="accent1">
                  <a:lumMod val="50000"/>
                </a:schemeClr>
              </a:buClr>
              <a:buFont typeface="Wingdings 2" panose="05020102010507070707" pitchFamily="18" charset="2"/>
              <a:buChar char=""/>
              <a:defRPr kumimoji="0" sz="1800" kern="1200">
                <a:solidFill>
                  <a:schemeClr val="tx2"/>
                </a:solidFill>
                <a:latin typeface="+mn-lt"/>
                <a:ea typeface="+mn-ea"/>
                <a:cs typeface="+mn-cs"/>
              </a:defRPr>
            </a:lvl6pPr>
            <a:lvl7pPr marL="1828800" indent="-182880" algn="l" rtl="0" eaLnBrk="1" latinLnBrk="0" hangingPunct="1">
              <a:spcBef>
                <a:spcPts val="300"/>
              </a:spcBef>
              <a:buClr>
                <a:schemeClr val="accent1">
                  <a:lumMod val="50000"/>
                </a:schemeClr>
              </a:buClr>
              <a:buFont typeface="Wingdings 2" panose="05020102010507070707" pitchFamily="18" charset="2"/>
              <a:buChar char=""/>
              <a:defRPr kumimoji="0" sz="1600" kern="1200">
                <a:solidFill>
                  <a:schemeClr val="tx2"/>
                </a:solidFill>
                <a:latin typeface="+mn-lt"/>
                <a:ea typeface="+mn-ea"/>
                <a:cs typeface="+mn-cs"/>
              </a:defRPr>
            </a:lvl7pPr>
            <a:lvl8pPr marL="2029968" indent="-182880" algn="l" rtl="0" eaLnBrk="1" latinLnBrk="0" hangingPunct="1">
              <a:spcBef>
                <a:spcPts val="300"/>
              </a:spcBef>
              <a:buClr>
                <a:schemeClr val="accent1">
                  <a:lumMod val="50000"/>
                </a:schemeClr>
              </a:buClr>
              <a:buFont typeface="Wingdings 2" panose="05020102010507070707" pitchFamily="18" charset="2"/>
              <a:buChar char=""/>
              <a:defRPr kumimoji="0" sz="1500" kern="1200">
                <a:solidFill>
                  <a:schemeClr val="tx2"/>
                </a:solidFill>
                <a:latin typeface="+mn-lt"/>
                <a:ea typeface="+mn-ea"/>
                <a:cs typeface="+mn-cs"/>
              </a:defRPr>
            </a:lvl8pPr>
            <a:lvl9pPr marL="2240280" indent="-182880" algn="l" rtl="0" eaLnBrk="1" latinLnBrk="0" hangingPunct="1">
              <a:spcBef>
                <a:spcPts val="300"/>
              </a:spcBef>
              <a:buClr>
                <a:schemeClr val="accent1">
                  <a:lumMod val="50000"/>
                </a:schemeClr>
              </a:buClr>
              <a:buFont typeface="Wingdings 2" panose="05020102010507070707" pitchFamily="18" charset="2"/>
              <a:buChar char=""/>
              <a:defRPr kumimoji="0" sz="1400" kern="1200" baseline="0">
                <a:solidFill>
                  <a:schemeClr val="tx2"/>
                </a:solidFill>
                <a:latin typeface="+mn-lt"/>
                <a:ea typeface="+mn-ea"/>
                <a:cs typeface="+mn-cs"/>
              </a:defRPr>
            </a:lvl9pPr>
          </a:lstStyle>
          <a:p>
            <a:r>
              <a:rPr lang="en-GB" dirty="0" smtClean="0"/>
              <a:t>Anxiety presents as thoughts, feelings and physical symptoms which involve an expectation that something bad is going to happen. </a:t>
            </a:r>
          </a:p>
        </p:txBody>
      </p:sp>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65971" y="532859"/>
            <a:ext cx="609600" cy="609600"/>
          </a:xfrm>
          <a:prstGeom prst="rect">
            <a:avLst/>
          </a:prstGeom>
        </p:spPr>
      </p:pic>
    </p:spTree>
    <p:extLst>
      <p:ext uri="{BB962C8B-B14F-4D97-AF65-F5344CB8AC3E}">
        <p14:creationId xmlns:p14="http://schemas.microsoft.com/office/powerpoint/2010/main" val="384888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334" fill="hold"/>
                                        <p:tgtEl>
                                          <p:spTgt spid="10"/>
                                        </p:tgtEl>
                                      </p:cBhvr>
                                    </p:cmd>
                                  </p:childTnLst>
                                </p:cTn>
                              </p:par>
                            </p:childTnLst>
                          </p:cTn>
                        </p:par>
                      </p:childTnLst>
                    </p:cTn>
                  </p:par>
                </p:childTnLst>
              </p:cTn>
              <p:nextCondLst>
                <p:cond evt="onClick" delay="0">
                  <p:tgtEl>
                    <p:spTgt spid="10"/>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904" y="244099"/>
            <a:ext cx="10972800" cy="1066800"/>
          </a:xfrm>
        </p:spPr>
        <p:txBody>
          <a:bodyPr/>
          <a:lstStyle/>
          <a:p>
            <a:r>
              <a:rPr lang="en-GB" dirty="0" smtClean="0"/>
              <a:t>Fight Flight Freeze Response</a:t>
            </a:r>
            <a:endParaRPr lang="en-GB" dirty="0"/>
          </a:p>
        </p:txBody>
      </p:sp>
      <p:sp>
        <p:nvSpPr>
          <p:cNvPr id="3" name="Rectangle 2"/>
          <p:cNvSpPr/>
          <p:nvPr/>
        </p:nvSpPr>
        <p:spPr>
          <a:xfrm>
            <a:off x="247973" y="1568813"/>
            <a:ext cx="10781654" cy="3785652"/>
          </a:xfrm>
          <a:prstGeom prst="rect">
            <a:avLst/>
          </a:prstGeom>
        </p:spPr>
        <p:txBody>
          <a:bodyPr wrap="square">
            <a:spAutoFit/>
          </a:bodyPr>
          <a:lstStyle/>
          <a:p>
            <a:pPr marL="171450" indent="-171450">
              <a:buFont typeface="Arial" panose="020B0604020202020204" pitchFamily="34" charset="0"/>
              <a:buChar char="•"/>
            </a:pPr>
            <a:r>
              <a:rPr lang="en-GB" sz="2400" dirty="0">
                <a:solidFill>
                  <a:schemeClr val="tx2"/>
                </a:solidFill>
              </a:rPr>
              <a:t>Ours brains constantly scan situations to keep us safe which can lead to our brains misinterpreting what is and isn’t a threat</a:t>
            </a:r>
          </a:p>
          <a:p>
            <a:pPr marL="171450" indent="-171450">
              <a:buFont typeface="Arial" panose="020B0604020202020204" pitchFamily="34" charset="0"/>
              <a:buChar char="•"/>
            </a:pPr>
            <a:r>
              <a:rPr lang="en-GB" sz="2400" dirty="0">
                <a:solidFill>
                  <a:schemeClr val="tx2"/>
                </a:solidFill>
              </a:rPr>
              <a:t>Naturally, the more we are exposed to the misinterpreted threats, the more </a:t>
            </a:r>
            <a:r>
              <a:rPr lang="en-GB" sz="2400" dirty="0" smtClean="0">
                <a:solidFill>
                  <a:schemeClr val="tx2"/>
                </a:solidFill>
              </a:rPr>
              <a:t>anxious </a:t>
            </a:r>
            <a:r>
              <a:rPr lang="en-GB" sz="2400" dirty="0">
                <a:solidFill>
                  <a:schemeClr val="tx2"/>
                </a:solidFill>
              </a:rPr>
              <a:t>we become. </a:t>
            </a:r>
          </a:p>
          <a:p>
            <a:pPr marL="171450" indent="-171450">
              <a:buFont typeface="Arial" panose="020B0604020202020204" pitchFamily="34" charset="0"/>
              <a:buChar char="•"/>
            </a:pPr>
            <a:r>
              <a:rPr lang="en-GB" sz="2400" dirty="0">
                <a:solidFill>
                  <a:schemeClr val="tx2"/>
                </a:solidFill>
              </a:rPr>
              <a:t>This means that anxious children are often on the lookout for danger.</a:t>
            </a:r>
          </a:p>
          <a:p>
            <a:pPr marL="171450" indent="-171450">
              <a:buFont typeface="Arial" panose="020B0604020202020204" pitchFamily="34" charset="0"/>
              <a:buChar char="•"/>
            </a:pPr>
            <a:r>
              <a:rPr lang="en-GB" sz="2400" dirty="0">
                <a:solidFill>
                  <a:schemeClr val="tx2"/>
                </a:solidFill>
              </a:rPr>
              <a:t>Children think they cannot cope with what happens because they don’t have </a:t>
            </a:r>
            <a:r>
              <a:rPr lang="en-GB" sz="2400" dirty="0" smtClean="0">
                <a:solidFill>
                  <a:schemeClr val="tx2"/>
                </a:solidFill>
              </a:rPr>
              <a:t>the opportunity </a:t>
            </a:r>
            <a:r>
              <a:rPr lang="en-GB" sz="2400" dirty="0">
                <a:solidFill>
                  <a:schemeClr val="tx2"/>
                </a:solidFill>
              </a:rPr>
              <a:t>to experience what will happen (avoidance).</a:t>
            </a:r>
          </a:p>
          <a:p>
            <a:pPr marL="171450" indent="-171450">
              <a:buFont typeface="Arial" panose="020B0604020202020204" pitchFamily="34" charset="0"/>
              <a:buChar char="•"/>
            </a:pPr>
            <a:r>
              <a:rPr lang="en-GB" sz="2400" dirty="0">
                <a:solidFill>
                  <a:schemeClr val="tx2"/>
                </a:solidFill>
              </a:rPr>
              <a:t>When children don’t experience what will actually happen, it will lead to unhelpful thoughts which maintains the </a:t>
            </a:r>
            <a:r>
              <a:rPr lang="en-GB" sz="2400" dirty="0" smtClean="0">
                <a:solidFill>
                  <a:schemeClr val="tx2"/>
                </a:solidFill>
              </a:rPr>
              <a:t>anxiety</a:t>
            </a:r>
            <a:r>
              <a:rPr lang="en-GB" sz="2400" dirty="0">
                <a:solidFill>
                  <a:schemeClr val="tx2"/>
                </a:solidFill>
              </a:rPr>
              <a:t>.</a:t>
            </a:r>
          </a:p>
          <a:p>
            <a:pPr marL="171450" indent="-171450">
              <a:buFont typeface="Arial" panose="020B0604020202020204" pitchFamily="34" charset="0"/>
              <a:buChar char="•"/>
            </a:pPr>
            <a:r>
              <a:rPr lang="en-GB" sz="2400" dirty="0">
                <a:solidFill>
                  <a:schemeClr val="tx2"/>
                </a:solidFill>
              </a:rPr>
              <a:t>Have you noticed anything like this in your child? Do they have anxious thoughts?</a:t>
            </a: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29627" y="525456"/>
            <a:ext cx="609600" cy="609600"/>
          </a:xfrm>
          <a:prstGeom prst="rect">
            <a:avLst/>
          </a:prstGeom>
        </p:spPr>
      </p:pic>
    </p:spTree>
    <p:extLst>
      <p:ext uri="{BB962C8B-B14F-4D97-AF65-F5344CB8AC3E}">
        <p14:creationId xmlns:p14="http://schemas.microsoft.com/office/powerpoint/2010/main" val="2263028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2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Make a list of with your child of their worries about going back to school </a:t>
            </a:r>
            <a:endParaRPr lang="en-GB" dirty="0"/>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00084" y="533400"/>
            <a:ext cx="609600" cy="609600"/>
          </a:xfrm>
          <a:prstGeom prst="rect">
            <a:avLst/>
          </a:prstGeom>
        </p:spPr>
      </p:pic>
    </p:spTree>
    <p:extLst>
      <p:ext uri="{BB962C8B-B14F-4D97-AF65-F5344CB8AC3E}">
        <p14:creationId xmlns:p14="http://schemas.microsoft.com/office/powerpoint/2010/main" val="1713954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74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Useful Contacts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18339792"/>
              </p:ext>
            </p:extLst>
          </p:nvPr>
        </p:nvGraphicFramePr>
        <p:xfrm>
          <a:off x="609600" y="2249488"/>
          <a:ext cx="10972800" cy="4119880"/>
        </p:xfrm>
        <a:graphic>
          <a:graphicData uri="http://schemas.openxmlformats.org/drawingml/2006/table">
            <a:tbl>
              <a:tblPr firstRow="1" bandRow="1">
                <a:tableStyleId>{3B4B98B0-60AC-42C2-AFA5-B58CD77FA1E5}</a:tableStyleId>
              </a:tblPr>
              <a:tblGrid>
                <a:gridCol w="3657600">
                  <a:extLst>
                    <a:ext uri="{9D8B030D-6E8A-4147-A177-3AD203B41FA5}">
                      <a16:colId xmlns:a16="http://schemas.microsoft.com/office/drawing/2014/main" val="1278873135"/>
                    </a:ext>
                  </a:extLst>
                </a:gridCol>
                <a:gridCol w="3657600">
                  <a:extLst>
                    <a:ext uri="{9D8B030D-6E8A-4147-A177-3AD203B41FA5}">
                      <a16:colId xmlns:a16="http://schemas.microsoft.com/office/drawing/2014/main" val="1748373858"/>
                    </a:ext>
                  </a:extLst>
                </a:gridCol>
                <a:gridCol w="3657600">
                  <a:extLst>
                    <a:ext uri="{9D8B030D-6E8A-4147-A177-3AD203B41FA5}">
                      <a16:colId xmlns:a16="http://schemas.microsoft.com/office/drawing/2014/main" val="640889937"/>
                    </a:ext>
                  </a:extLst>
                </a:gridCol>
              </a:tblGrid>
              <a:tr h="370840">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456878308"/>
                  </a:ext>
                </a:extLst>
              </a:tr>
              <a:tr h="370840">
                <a:tc>
                  <a:txBody>
                    <a:bodyPr/>
                    <a:lstStyle/>
                    <a:p>
                      <a:r>
                        <a:rPr lang="en-GB" sz="1400" dirty="0" smtClean="0"/>
                        <a:t>EHASH</a:t>
                      </a:r>
                      <a:r>
                        <a:rPr lang="en-GB" sz="1400" baseline="0" dirty="0" smtClean="0"/>
                        <a:t> </a:t>
                      </a:r>
                    </a:p>
                    <a:p>
                      <a:r>
                        <a:rPr lang="en-GB" sz="1400" baseline="0" dirty="0" smtClean="0"/>
                        <a:t>Early Help and Safeguarding Hub</a:t>
                      </a:r>
                      <a:endParaRPr lang="en-GB" sz="1400" dirty="0"/>
                    </a:p>
                  </a:txBody>
                  <a:tcPr/>
                </a:tc>
                <a:tc>
                  <a:txBody>
                    <a:bodyPr/>
                    <a:lstStyle/>
                    <a:p>
                      <a:endParaRPr lang="en-GB" sz="1400" dirty="0"/>
                    </a:p>
                  </a:txBody>
                  <a:tcPr/>
                </a:tc>
                <a:tc>
                  <a:txBody>
                    <a:bodyPr/>
                    <a:lstStyle/>
                    <a:p>
                      <a:r>
                        <a:rPr lang="en-GB" sz="1400" dirty="0" smtClean="0"/>
                        <a:t>Tel: 01482 395500</a:t>
                      </a:r>
                      <a:endParaRPr lang="en-GB" sz="1400" dirty="0"/>
                    </a:p>
                  </a:txBody>
                  <a:tcPr/>
                </a:tc>
                <a:extLst>
                  <a:ext uri="{0D108BD9-81ED-4DB2-BD59-A6C34878D82A}">
                    <a16:rowId xmlns:a16="http://schemas.microsoft.com/office/drawing/2014/main" val="425841563"/>
                  </a:ext>
                </a:extLst>
              </a:tr>
              <a:tr h="370840">
                <a:tc>
                  <a:txBody>
                    <a:bodyPr/>
                    <a:lstStyle/>
                    <a:p>
                      <a:r>
                        <a:rPr lang="en-GB" sz="1400" dirty="0" smtClean="0"/>
                        <a:t>Hull and East Yorkshire</a:t>
                      </a:r>
                      <a:r>
                        <a:rPr lang="en-GB" sz="1400" baseline="0" dirty="0" smtClean="0"/>
                        <a:t> MIND</a:t>
                      </a:r>
                      <a:endParaRPr lang="en-GB" sz="1400" dirty="0"/>
                    </a:p>
                  </a:txBody>
                  <a:tcPr/>
                </a:tc>
                <a:tc>
                  <a:txBody>
                    <a:bodyPr/>
                    <a:lstStyle/>
                    <a:p>
                      <a:r>
                        <a:rPr lang="en-GB" sz="1400" u="sng" kern="1200" dirty="0" smtClean="0">
                          <a:solidFill>
                            <a:schemeClr val="dk1"/>
                          </a:solidFill>
                          <a:effectLst/>
                          <a:latin typeface="+mn-lt"/>
                          <a:ea typeface="+mn-ea"/>
                          <a:cs typeface="+mn-cs"/>
                          <a:hlinkClick r:id="rId2"/>
                        </a:rPr>
                        <a:t>https://www.heymind.org.uk/</a:t>
                      </a:r>
                      <a:endParaRPr lang="en-GB" sz="1400" kern="1200" dirty="0" smtClean="0">
                        <a:solidFill>
                          <a:schemeClr val="dk1"/>
                        </a:solidFill>
                        <a:effectLst/>
                        <a:latin typeface="+mn-lt"/>
                        <a:ea typeface="+mn-ea"/>
                        <a:cs typeface="+mn-cs"/>
                      </a:endParaRPr>
                    </a:p>
                  </a:txBody>
                  <a:tcPr/>
                </a:tc>
                <a:tc>
                  <a:txBody>
                    <a:bodyPr/>
                    <a:lstStyle/>
                    <a:p>
                      <a:r>
                        <a:rPr lang="en-GB" sz="1400" dirty="0" smtClean="0"/>
                        <a:t>Tel: 01482 240200</a:t>
                      </a:r>
                    </a:p>
                    <a:p>
                      <a:r>
                        <a:rPr lang="en-GB" sz="1400" dirty="0" smtClean="0"/>
                        <a:t>Text: 07520 633447</a:t>
                      </a:r>
                      <a:endParaRPr lang="en-GB" sz="1400" dirty="0"/>
                    </a:p>
                  </a:txBody>
                  <a:tcPr/>
                </a:tc>
                <a:extLst>
                  <a:ext uri="{0D108BD9-81ED-4DB2-BD59-A6C34878D82A}">
                    <a16:rowId xmlns:a16="http://schemas.microsoft.com/office/drawing/2014/main" val="2966988824"/>
                  </a:ext>
                </a:extLst>
              </a:tr>
              <a:tr h="370840">
                <a:tc>
                  <a:txBody>
                    <a:bodyPr/>
                    <a:lstStyle/>
                    <a:p>
                      <a:r>
                        <a:rPr lang="en-GB" sz="1400" dirty="0" smtClean="0"/>
                        <a:t>CAMHS</a:t>
                      </a:r>
                    </a:p>
                    <a:p>
                      <a:r>
                        <a:rPr lang="en-GB" sz="1400" dirty="0" smtClean="0"/>
                        <a:t>Child</a:t>
                      </a:r>
                      <a:r>
                        <a:rPr lang="en-GB" sz="1400" baseline="0" dirty="0" smtClean="0"/>
                        <a:t> Adolescent Mental Health Services</a:t>
                      </a:r>
                      <a:endParaRPr lang="en-GB" sz="1400" dirty="0"/>
                    </a:p>
                  </a:txBody>
                  <a:tcPr/>
                </a:tc>
                <a:tc>
                  <a:txBody>
                    <a:bodyPr/>
                    <a:lstStyle/>
                    <a:p>
                      <a:r>
                        <a:rPr lang="en-GB" sz="1400" u="sng" kern="1200" dirty="0" smtClean="0">
                          <a:solidFill>
                            <a:schemeClr val="dk1"/>
                          </a:solidFill>
                          <a:effectLst/>
                          <a:latin typeface="+mn-lt"/>
                          <a:ea typeface="+mn-ea"/>
                          <a:cs typeface="+mn-cs"/>
                          <a:hlinkClick r:id="rId3"/>
                        </a:rPr>
                        <a:t>http://camhs.humber.nhs.uk/</a:t>
                      </a:r>
                      <a:endParaRPr lang="en-GB" sz="1400" kern="1200" dirty="0" smtClean="0">
                        <a:solidFill>
                          <a:schemeClr val="dk1"/>
                        </a:solidFill>
                        <a:effectLst/>
                        <a:latin typeface="+mn-lt"/>
                        <a:ea typeface="+mn-ea"/>
                        <a:cs typeface="+mn-cs"/>
                      </a:endParaRPr>
                    </a:p>
                  </a:txBody>
                  <a:tcPr/>
                </a:tc>
                <a:tc>
                  <a:txBody>
                    <a:bodyPr/>
                    <a:lstStyle/>
                    <a:p>
                      <a:r>
                        <a:rPr lang="en-GB" sz="1400" dirty="0" err="1" smtClean="0"/>
                        <a:t>East</a:t>
                      </a:r>
                      <a:r>
                        <a:rPr lang="en-GB" sz="1400" baseline="0" dirty="0" err="1" smtClean="0"/>
                        <a:t>Riding</a:t>
                      </a:r>
                      <a:r>
                        <a:rPr lang="en-GB" sz="1400" baseline="0" dirty="0" smtClean="0"/>
                        <a:t>: 01482 303810</a:t>
                      </a:r>
                    </a:p>
                    <a:p>
                      <a:r>
                        <a:rPr lang="en-GB" sz="1400" baseline="0" dirty="0" smtClean="0"/>
                        <a:t>24hr Crisis Team: 01482 301701</a:t>
                      </a:r>
                      <a:endParaRPr lang="en-GB" sz="1400" dirty="0"/>
                    </a:p>
                  </a:txBody>
                  <a:tcPr/>
                </a:tc>
                <a:extLst>
                  <a:ext uri="{0D108BD9-81ED-4DB2-BD59-A6C34878D82A}">
                    <a16:rowId xmlns:a16="http://schemas.microsoft.com/office/drawing/2014/main" val="1475293493"/>
                  </a:ext>
                </a:extLst>
              </a:tr>
              <a:tr h="370840">
                <a:tc>
                  <a:txBody>
                    <a:bodyPr/>
                    <a:lstStyle/>
                    <a:p>
                      <a:r>
                        <a:rPr lang="en-GB" sz="1400" dirty="0" smtClean="0"/>
                        <a:t>NHS</a:t>
                      </a:r>
                    </a:p>
                    <a:p>
                      <a:r>
                        <a:rPr lang="en-GB" sz="1400" dirty="0" smtClean="0"/>
                        <a:t>Advice</a:t>
                      </a:r>
                      <a:r>
                        <a:rPr lang="en-GB" sz="1400" baseline="0" dirty="0" smtClean="0"/>
                        <a:t> numbers for medical issues</a:t>
                      </a:r>
                      <a:endParaRPr lang="en-GB" sz="1400" dirty="0"/>
                    </a:p>
                  </a:txBody>
                  <a:tcPr/>
                </a:tc>
                <a:tc>
                  <a:txBody>
                    <a:bodyPr/>
                    <a:lstStyle/>
                    <a:p>
                      <a:r>
                        <a:rPr lang="en-GB" sz="1400" u="sng" kern="1200" dirty="0" smtClean="0">
                          <a:solidFill>
                            <a:schemeClr val="dk1"/>
                          </a:solidFill>
                          <a:effectLst/>
                          <a:latin typeface="+mn-lt"/>
                          <a:ea typeface="+mn-ea"/>
                          <a:cs typeface="+mn-cs"/>
                          <a:hlinkClick r:id="rId4"/>
                        </a:rPr>
                        <a:t>https://www.nhs.uk/using-the-nhs/nhs-services/urgent-and-emergency-care/nhs-111/</a:t>
                      </a:r>
                      <a:endParaRPr lang="en-GB" sz="1400" kern="1200" dirty="0" smtClean="0">
                        <a:solidFill>
                          <a:schemeClr val="dk1"/>
                        </a:solidFill>
                        <a:effectLst/>
                        <a:latin typeface="+mn-lt"/>
                        <a:ea typeface="+mn-ea"/>
                        <a:cs typeface="+mn-cs"/>
                      </a:endParaRPr>
                    </a:p>
                    <a:p>
                      <a:r>
                        <a:rPr lang="en-GB" sz="1400" kern="1200" dirty="0" smtClean="0">
                          <a:solidFill>
                            <a:schemeClr val="dk1"/>
                          </a:solidFill>
                          <a:effectLst/>
                          <a:latin typeface="+mn-lt"/>
                          <a:ea typeface="+mn-ea"/>
                          <a:cs typeface="+mn-cs"/>
                        </a:rPr>
                        <a:t>If you have difficulties communicating or hearing you can:</a:t>
                      </a:r>
                    </a:p>
                    <a:p>
                      <a:r>
                        <a:rPr lang="en-GB" sz="1400" kern="1200" dirty="0" smtClean="0">
                          <a:solidFill>
                            <a:schemeClr val="dk1"/>
                          </a:solidFill>
                          <a:effectLst/>
                          <a:latin typeface="+mn-lt"/>
                          <a:ea typeface="+mn-ea"/>
                          <a:cs typeface="+mn-cs"/>
                        </a:rPr>
                        <a:t>Call 18001 111 on a text phone</a:t>
                      </a:r>
                    </a:p>
                  </a:txBody>
                  <a:tcPr/>
                </a:tc>
                <a:tc>
                  <a:txBody>
                    <a:bodyPr/>
                    <a:lstStyle/>
                    <a:p>
                      <a:r>
                        <a:rPr lang="en-GB" sz="1400" dirty="0" smtClean="0"/>
                        <a:t>Urgent medical</a:t>
                      </a:r>
                      <a:r>
                        <a:rPr lang="en-GB" sz="1400" baseline="0" dirty="0" smtClean="0"/>
                        <a:t> problem but unsure what to do? Call 111, 24 hours a day 365 days a year.</a:t>
                      </a:r>
                      <a:endParaRPr lang="en-GB" sz="1400" dirty="0"/>
                    </a:p>
                  </a:txBody>
                  <a:tcPr/>
                </a:tc>
                <a:extLst>
                  <a:ext uri="{0D108BD9-81ED-4DB2-BD59-A6C34878D82A}">
                    <a16:rowId xmlns:a16="http://schemas.microsoft.com/office/drawing/2014/main" val="3497896173"/>
                  </a:ext>
                </a:extLst>
              </a:tr>
              <a:tr h="370840">
                <a:tc>
                  <a:txBody>
                    <a:bodyPr/>
                    <a:lstStyle/>
                    <a:p>
                      <a:r>
                        <a:rPr lang="en-GB" sz="1400" dirty="0" smtClean="0"/>
                        <a:t>F.I.S.H</a:t>
                      </a:r>
                    </a:p>
                    <a:p>
                      <a:r>
                        <a:rPr lang="en-GB" sz="1400" dirty="0" smtClean="0"/>
                        <a:t>Families</a:t>
                      </a:r>
                      <a:r>
                        <a:rPr lang="en-GB" sz="1400" baseline="0" dirty="0" smtClean="0"/>
                        <a:t> Information Support Hub</a:t>
                      </a:r>
                      <a:endParaRPr lang="en-GB" sz="1400" dirty="0"/>
                    </a:p>
                  </a:txBody>
                  <a:tcPr/>
                </a:tc>
                <a:tc>
                  <a:txBody>
                    <a:bodyPr/>
                    <a:lstStyle/>
                    <a:p>
                      <a:endParaRPr lang="en-GB" sz="1400" kern="1200" dirty="0" smtClean="0">
                        <a:solidFill>
                          <a:schemeClr val="dk1"/>
                        </a:solidFill>
                        <a:effectLst/>
                        <a:latin typeface="+mn-lt"/>
                        <a:ea typeface="+mn-ea"/>
                        <a:cs typeface="+mn-cs"/>
                      </a:endParaRPr>
                    </a:p>
                  </a:txBody>
                  <a:tcPr/>
                </a:tc>
                <a:tc>
                  <a:txBody>
                    <a:bodyPr/>
                    <a:lstStyle/>
                    <a:p>
                      <a:r>
                        <a:rPr lang="en-GB" sz="1400" dirty="0" smtClean="0"/>
                        <a:t>Tel: 01482 396469</a:t>
                      </a:r>
                      <a:endParaRPr lang="en-GB" sz="1400" dirty="0"/>
                    </a:p>
                  </a:txBody>
                  <a:tcPr/>
                </a:tc>
                <a:extLst>
                  <a:ext uri="{0D108BD9-81ED-4DB2-BD59-A6C34878D82A}">
                    <a16:rowId xmlns:a16="http://schemas.microsoft.com/office/drawing/2014/main" val="779629898"/>
                  </a:ext>
                </a:extLst>
              </a:tr>
              <a:tr h="370840">
                <a:tc>
                  <a:txBody>
                    <a:bodyPr/>
                    <a:lstStyle/>
                    <a:p>
                      <a:r>
                        <a:rPr lang="en-GB" sz="1400" dirty="0" smtClean="0"/>
                        <a:t>Samaritans</a:t>
                      </a:r>
                      <a:endParaRPr lang="en-GB" sz="1400" dirty="0"/>
                    </a:p>
                  </a:txBody>
                  <a:tcPr/>
                </a:tc>
                <a:tc>
                  <a:txBody>
                    <a:bodyPr/>
                    <a:lstStyle/>
                    <a:p>
                      <a:endParaRPr lang="en-GB" sz="1400" dirty="0"/>
                    </a:p>
                  </a:txBody>
                  <a:tcPr/>
                </a:tc>
                <a:tc>
                  <a:txBody>
                    <a:bodyPr/>
                    <a:lstStyle/>
                    <a:p>
                      <a:r>
                        <a:rPr lang="en-GB" sz="1400" dirty="0" smtClean="0"/>
                        <a:t>Tel: 0330 094 5717</a:t>
                      </a:r>
                      <a:r>
                        <a:rPr lang="en-GB" sz="1400" baseline="0" dirty="0" smtClean="0"/>
                        <a:t> </a:t>
                      </a:r>
                      <a:br>
                        <a:rPr lang="en-GB" sz="1400" baseline="0" dirty="0" smtClean="0"/>
                      </a:br>
                      <a:r>
                        <a:rPr lang="en-GB" sz="1400" baseline="0" dirty="0" smtClean="0"/>
                        <a:t>116 123</a:t>
                      </a:r>
                      <a:r>
                        <a:rPr lang="en-GB" sz="1400" dirty="0" smtClean="0"/>
                        <a:t> (Free)</a:t>
                      </a:r>
                      <a:endParaRPr lang="en-GB" sz="1400" dirty="0"/>
                    </a:p>
                  </a:txBody>
                  <a:tcPr/>
                </a:tc>
                <a:extLst>
                  <a:ext uri="{0D108BD9-81ED-4DB2-BD59-A6C34878D82A}">
                    <a16:rowId xmlns:a16="http://schemas.microsoft.com/office/drawing/2014/main" val="2019499880"/>
                  </a:ext>
                </a:extLst>
              </a:tr>
            </a:tbl>
          </a:graphicData>
        </a:graphic>
      </p:graphicFrame>
    </p:spTree>
    <p:extLst>
      <p:ext uri="{BB962C8B-B14F-4D97-AF65-F5344CB8AC3E}">
        <p14:creationId xmlns:p14="http://schemas.microsoft.com/office/powerpoint/2010/main" val="4066001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ining presentation">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Training presentation.potx" id="{7B9FCAFE-DDE5-4198-9987-54DFCAD80598}" vid="{6015A8B0-C387-4E39-945C-0F39E3EB10B6}"/>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458</TotalTime>
  <Words>791</Words>
  <Application>Microsoft Office PowerPoint</Application>
  <PresentationFormat>Widescreen</PresentationFormat>
  <Paragraphs>81</Paragraphs>
  <Slides>6</Slides>
  <Notes>5</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Georgia</vt:lpstr>
      <vt:lpstr>Wingdings 2</vt:lpstr>
      <vt:lpstr>Training presentation</vt:lpstr>
      <vt:lpstr>Information for your child’s anxiety: Going back to school  </vt:lpstr>
      <vt:lpstr>What the sessions will look like:</vt:lpstr>
      <vt:lpstr>What is Anxiety?</vt:lpstr>
      <vt:lpstr>Fight Flight Freeze Response</vt:lpstr>
      <vt:lpstr>Make a list of with your child of their worries about going back to school </vt:lpstr>
      <vt:lpstr>Useful Contacts</vt:lpstr>
    </vt:vector>
  </TitlesOfParts>
  <Company>East Riding of Yorkshire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Led CBT Introduction</dc:title>
  <dc:creator>Windows User</dc:creator>
  <cp:lastModifiedBy>Windows User</cp:lastModifiedBy>
  <cp:revision>44</cp:revision>
  <dcterms:created xsi:type="dcterms:W3CDTF">2020-05-22T09:03:20Z</dcterms:created>
  <dcterms:modified xsi:type="dcterms:W3CDTF">2020-08-26T09:39:44Z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