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handoutMasterIdLst>
    <p:handoutMasterId r:id="rId10"/>
  </p:handoutMasterIdLst>
  <p:sldIdLst>
    <p:sldId id="257" r:id="rId2"/>
    <p:sldId id="285" r:id="rId3"/>
    <p:sldId id="288" r:id="rId4"/>
    <p:sldId id="290" r:id="rId5"/>
    <p:sldId id="287" r:id="rId6"/>
    <p:sldId id="289" r:id="rId7"/>
    <p:sldId id="28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296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4854" autoAdjust="0"/>
  </p:normalViewPr>
  <p:slideViewPr>
    <p:cSldViewPr snapToGrid="0">
      <p:cViewPr varScale="1">
        <p:scale>
          <a:sx n="45" d="100"/>
          <a:sy n="45" d="100"/>
        </p:scale>
        <p:origin x="48" y="396"/>
      </p:cViewPr>
      <p:guideLst>
        <p:guide orient="horz" pos="2160"/>
        <p:guide pos="3840"/>
        <p:guide pos="7296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8/26/2020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8/26/2020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97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</a:t>
            </a:r>
            <a:r>
              <a:rPr lang="en-US" baseline="0" dirty="0" smtClean="0"/>
              <a:t> power point covers talking to your children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252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Voice</a:t>
            </a:r>
            <a:r>
              <a:rPr lang="en-GB" sz="1600" baseline="0" dirty="0" smtClean="0"/>
              <a:t>over:  </a:t>
            </a:r>
            <a:endParaRPr lang="en-GB" sz="16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All parents naturally reassure their children, in some situation this can reduce stress.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It’s simple and easy for us as adults to offer reassurance to an anxious child but this usually doesn’t help the child in the long run as this encourages</a:t>
            </a:r>
            <a:r>
              <a:rPr lang="en-GB" sz="1600" baseline="0" dirty="0" smtClean="0"/>
              <a:t> avoidance and doesn’t allow testing the fear and resilience</a:t>
            </a:r>
            <a:r>
              <a:rPr lang="en-GB" sz="160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Anxious children will learn to seek out reassurance as it becomes addictive. It only provides short term relief.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dirty="0" smtClean="0"/>
              <a:t>Your child needs to feel like they can manage and test these feelings/fears independently.</a:t>
            </a:r>
            <a:endParaRPr lang="en-US" sz="160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b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b="1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 smtClean="0"/>
              <a:t>Additional</a:t>
            </a:r>
            <a:r>
              <a:rPr lang="en-GB" sz="1600" b="1" baseline="0" dirty="0" smtClean="0"/>
              <a:t> examples: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‘What do you think will happen?’.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/>
              <a:t>‘How do you think it will turn</a:t>
            </a:r>
            <a:r>
              <a:rPr lang="en-GB" sz="1200" baseline="0" dirty="0" smtClean="0"/>
              <a:t> out?</a:t>
            </a:r>
            <a:endParaRPr lang="en-GB" sz="1200" dirty="0" smtClean="0"/>
          </a:p>
          <a:p>
            <a:endParaRPr lang="en-GB" sz="1200" b="1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022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Positive</a:t>
            </a:r>
            <a:r>
              <a:rPr lang="en-US" baseline="0" dirty="0" smtClean="0"/>
              <a:t> re-enforcement </a:t>
            </a:r>
          </a:p>
          <a:p>
            <a:r>
              <a:rPr lang="en-US" baseline="0" dirty="0" smtClean="0"/>
              <a:t>Rewards don’t need to be costly! It could be as simple as “Well done for thinking about it in a different way”</a:t>
            </a:r>
          </a:p>
          <a:p>
            <a:r>
              <a:rPr lang="en-US" baseline="0" dirty="0" smtClean="0"/>
              <a:t>(praise and activities) </a:t>
            </a:r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312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3" name="Rectangle 22"/>
          <p:cNvSpPr/>
          <p:nvPr/>
        </p:nvSpPr>
        <p:spPr>
          <a:xfrm flipV="1">
            <a:off x="7213577" y="3810001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4" name="Rectangle 23"/>
          <p:cNvSpPr/>
          <p:nvPr/>
        </p:nvSpPr>
        <p:spPr>
          <a:xfrm flipV="1">
            <a:off x="7213601" y="3897010"/>
            <a:ext cx="49784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5" name="Rectangle 24"/>
          <p:cNvSpPr/>
          <p:nvPr/>
        </p:nvSpPr>
        <p:spPr>
          <a:xfrm flipV="1">
            <a:off x="7213601" y="4115167"/>
            <a:ext cx="49784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6" name="Rectangle 25"/>
          <p:cNvSpPr/>
          <p:nvPr/>
        </p:nvSpPr>
        <p:spPr>
          <a:xfrm flipV="1">
            <a:off x="7213600" y="4164403"/>
            <a:ext cx="262128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7" name="Rectangle 26"/>
          <p:cNvSpPr/>
          <p:nvPr/>
        </p:nvSpPr>
        <p:spPr>
          <a:xfrm flipV="1">
            <a:off x="7213600" y="4199572"/>
            <a:ext cx="262128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213600" y="3962400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9835343" y="406098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12192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1" y="3675528"/>
            <a:ext cx="12192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11" name="Rectangle 10"/>
          <p:cNvSpPr/>
          <p:nvPr/>
        </p:nvSpPr>
        <p:spPr>
          <a:xfrm flipV="1">
            <a:off x="8552068" y="3643090"/>
            <a:ext cx="3639933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09600" y="2389009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265116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9043832" y="4206240"/>
            <a:ext cx="1280160" cy="457200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4E708F12-96AD-4ED4-8132-A78F5E42C1F5}" type="datetime1">
              <a:rPr lang="en-US" smtClean="0"/>
              <a:pPr/>
              <a:t>8/26/2020</a:t>
            </a:fld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093451" y="1136"/>
            <a:ext cx="996949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5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5pPr>
              <a:defRPr/>
            </a:lvl5pPr>
            <a:lvl6pPr>
              <a:defRPr/>
            </a:lvl6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8BEDD-6160-49BB-B372-861DE7DE9BA5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3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968322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E819F-B7FD-4B29-8F66-9E318144BC2A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12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3418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341875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A159C-B6E0-4F10-9F4A-2FA57003B139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4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dirty="0"/>
              <a:t>Add a footer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70CBBB-D1D1-4386-A5E9-07F3477B78F3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1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10400" y="612648"/>
            <a:ext cx="1767840" cy="457200"/>
          </a:xfrm>
        </p:spPr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78240" y="612648"/>
            <a:ext cx="1276352" cy="457200"/>
          </a:xfrm>
        </p:spPr>
        <p:txBody>
          <a:bodyPr/>
          <a:lstStyle/>
          <a:p>
            <a:fld id="{9FA4CAD8-0EA7-4615-B69B-B2F199EF3A93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9648" y="2272"/>
            <a:ext cx="1016000" cy="365760"/>
          </a:xfr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9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34BD7-6953-492C-921B-E68B2D7F14C8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6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dirty="0"/>
              <a:t>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0508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580573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17D9B-D4D3-4E23-88DF-2E354FA43196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68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67C5-D04E-4576-B61C-12ABA14BBD6C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6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5pPr>
              <a:defRPr/>
            </a:lvl5pPr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FA170-8299-44AD-AEEF-FC686C3D7804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84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042400" y="1143000"/>
            <a:ext cx="2540000" cy="5448300"/>
          </a:xfrm>
        </p:spPr>
        <p:txBody>
          <a:bodyPr vert="eaVert"/>
          <a:lstStyle>
            <a:lvl1pPr>
              <a:defRPr/>
            </a:lvl1pPr>
          </a:lstStyle>
          <a:p>
            <a:r>
              <a:rPr kumimoji="0" lang="en-US" dirty="0"/>
              <a:t>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1143000"/>
            <a:ext cx="8331200" cy="5448300"/>
          </a:xfrm>
        </p:spPr>
        <p:txBody>
          <a:bodyPr vert="eaVert"/>
          <a:lstStyle>
            <a:lvl5pPr>
              <a:defRPr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1763A-68EC-4ECD-9620-D9FE9CDDD622}" type="datetime1">
              <a:rPr lang="en-US" smtClean="0"/>
              <a:t>8/26/2020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08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9"/>
            <a:ext cx="12192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2192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0" name="Rectangle 29"/>
          <p:cNvSpPr/>
          <p:nvPr/>
        </p:nvSpPr>
        <p:spPr>
          <a:xfrm>
            <a:off x="1" y="308277"/>
            <a:ext cx="12192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1" name="Rectangle 30"/>
          <p:cNvSpPr/>
          <p:nvPr/>
        </p:nvSpPr>
        <p:spPr>
          <a:xfrm flipV="1">
            <a:off x="7213577" y="360247"/>
            <a:ext cx="4978425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2" name="Rectangle 31"/>
          <p:cNvSpPr/>
          <p:nvPr/>
        </p:nvSpPr>
        <p:spPr>
          <a:xfrm flipV="1">
            <a:off x="7213601" y="440113"/>
            <a:ext cx="49784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209785" y="497504"/>
            <a:ext cx="408432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9831528" y="588943"/>
            <a:ext cx="21336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12113288" y="-2001"/>
            <a:ext cx="76835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12059308" y="-2001"/>
            <a:ext cx="3657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12033904" y="-2001"/>
            <a:ext cx="12192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11967231" y="-2001"/>
            <a:ext cx="36576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11887569" y="380"/>
            <a:ext cx="73152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11831300" y="380"/>
            <a:ext cx="12192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2249424"/>
            <a:ext cx="109728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010400" y="612648"/>
            <a:ext cx="176784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782048" y="612648"/>
            <a:ext cx="127635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1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C20F09E4-6EA4-4BF3-9FC8-FF40373B88E6}" type="datetime1">
              <a:rPr lang="en-US" smtClean="0"/>
              <a:pPr/>
              <a:t>8/26/2020</a:t>
            </a:fld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899648" y="2272"/>
            <a:ext cx="1016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171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>
            <a:lumMod val="75000"/>
          </a:schemeClr>
        </a:buClr>
        <a:buFont typeface="Georgia"/>
        <a:buChar char="•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>
            <a:lumMod val="75000"/>
          </a:schemeClr>
        </a:buClr>
        <a:buFont typeface="Georgia"/>
        <a:buChar char="▫"/>
        <a:defRPr kumimoji="0"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1">
            <a:lumMod val="50000"/>
          </a:schemeClr>
        </a:buClr>
        <a:buFont typeface="Wingdings 2" panose="05020102010507070707" pitchFamily="18" charset="2"/>
        <a:buChar char="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amhs.humber.nhs.uk/" TargetMode="External"/><Relationship Id="rId2" Type="http://schemas.openxmlformats.org/officeDocument/2006/relationships/hyperlink" Target="https://www.heymind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hs.uk/using-the-nhs/nhs-services/urgent-and-emergency-care/nhs-11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28989"/>
            <a:ext cx="11277600" cy="1470025"/>
          </a:xfrm>
        </p:spPr>
        <p:txBody>
          <a:bodyPr>
            <a:normAutofit fontScale="90000"/>
          </a:bodyPr>
          <a:lstStyle/>
          <a:p>
            <a:r>
              <a:rPr lang="en-US" sz="6000"/>
              <a:t>Information for your child’s anxiety: Going back to school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77078"/>
            <a:ext cx="6604000" cy="1752600"/>
          </a:xfrm>
        </p:spPr>
        <p:txBody>
          <a:bodyPr/>
          <a:lstStyle/>
          <a:p>
            <a:r>
              <a:rPr lang="en-US" dirty="0" smtClean="0"/>
              <a:t>The East Riding of Yorkshire Council </a:t>
            </a:r>
          </a:p>
          <a:p>
            <a:r>
              <a:rPr lang="en-US" dirty="0" smtClean="0"/>
              <a:t>Child Psychological Wellbeing Service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30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the sessions will look like: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249424"/>
            <a:ext cx="8158843" cy="4325112"/>
          </a:xfrm>
        </p:spPr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US" dirty="0" smtClean="0"/>
              <a:t>What is anxiety?</a:t>
            </a:r>
          </a:p>
          <a:p>
            <a:pPr marL="624078" indent="-514350">
              <a:buFont typeface="+mj-lt"/>
              <a:buAutoNum type="arabicPeriod"/>
            </a:pPr>
            <a:r>
              <a:rPr lang="en-US" b="1" u="sng" dirty="0" smtClean="0"/>
              <a:t>Talking to your children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Tips to manage the anxiety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Getting your child back to school</a:t>
            </a: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77600" y="59649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30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2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talking to your child can help them overcome their back to school anxiety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652380"/>
            <a:ext cx="10972800" cy="4325112"/>
          </a:xfrm>
        </p:spPr>
        <p:txBody>
          <a:bodyPr/>
          <a:lstStyle/>
          <a:p>
            <a:r>
              <a:rPr lang="en-GB" dirty="0"/>
              <a:t>Safety </a:t>
            </a:r>
            <a:r>
              <a:rPr lang="en-GB" dirty="0" smtClean="0"/>
              <a:t>behaviours</a:t>
            </a:r>
            <a:endParaRPr lang="en-GB" b="1" dirty="0" smtClean="0"/>
          </a:p>
          <a:p>
            <a:r>
              <a:rPr lang="en-GB" dirty="0" smtClean="0"/>
              <a:t>Reassurance </a:t>
            </a:r>
          </a:p>
          <a:p>
            <a:r>
              <a:rPr lang="en-GB" dirty="0" smtClean="0"/>
              <a:t>Having a go </a:t>
            </a:r>
          </a:p>
          <a:p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77600" y="58036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9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4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085" y="476573"/>
            <a:ext cx="10972800" cy="1066800"/>
          </a:xfrm>
        </p:spPr>
        <p:txBody>
          <a:bodyPr/>
          <a:lstStyle/>
          <a:p>
            <a:r>
              <a:rPr lang="en-GB" dirty="0" smtClean="0"/>
              <a:t>Safety Behaviours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43373"/>
            <a:ext cx="10972800" cy="51054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dirty="0" smtClean="0"/>
              <a:t>Safety behaviours are things we all do to keep us feeling safe when we are worried or anxious. 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 smtClean="0"/>
              <a:t>Example of safety behaviours:</a:t>
            </a:r>
          </a:p>
          <a:p>
            <a:pPr marL="109728" indent="0">
              <a:buNone/>
            </a:pPr>
            <a:r>
              <a:rPr lang="en-GB" sz="2400" dirty="0" smtClean="0"/>
              <a:t>Head phones</a:t>
            </a:r>
          </a:p>
          <a:p>
            <a:pPr marL="109728" indent="0">
              <a:buNone/>
            </a:pPr>
            <a:r>
              <a:rPr lang="en-GB" sz="2400" dirty="0" smtClean="0"/>
              <a:t>Phones</a:t>
            </a:r>
          </a:p>
          <a:p>
            <a:pPr marL="109728" indent="0">
              <a:buNone/>
            </a:pPr>
            <a:r>
              <a:rPr lang="en-GB" sz="2400" dirty="0" smtClean="0"/>
              <a:t>Checking (bags, planners, uniform)</a:t>
            </a:r>
          </a:p>
          <a:p>
            <a:pPr marL="109728" indent="0">
              <a:buNone/>
            </a:pPr>
            <a:r>
              <a:rPr lang="en-GB" sz="2400" dirty="0" smtClean="0"/>
              <a:t>Texting friends and family </a:t>
            </a:r>
          </a:p>
          <a:p>
            <a:pPr marL="109728" indent="0">
              <a:buNone/>
            </a:pPr>
            <a:r>
              <a:rPr lang="en-GB" sz="2400" dirty="0" smtClean="0"/>
              <a:t>Needing a plan for everything</a:t>
            </a:r>
          </a:p>
          <a:p>
            <a:pPr marL="109728" indent="0">
              <a:buNone/>
            </a:pPr>
            <a:r>
              <a:rPr lang="en-GB" sz="2400" dirty="0" smtClean="0"/>
              <a:t>Reliant on parents, friends or teachers</a:t>
            </a:r>
          </a:p>
          <a:p>
            <a:pPr marL="109728" indent="0">
              <a:buNone/>
            </a:pPr>
            <a:r>
              <a:rPr lang="en-GB" sz="2400" dirty="0" smtClean="0"/>
              <a:t>Water bottles </a:t>
            </a:r>
          </a:p>
          <a:p>
            <a:pPr marL="109728" indent="0">
              <a:buNone/>
            </a:pPr>
            <a:r>
              <a:rPr lang="en-GB" sz="2400" dirty="0" smtClean="0"/>
              <a:t>Something to fiddle with </a:t>
            </a:r>
          </a:p>
          <a:p>
            <a:pPr marL="109728" indent="0">
              <a:buNone/>
            </a:pPr>
            <a:endParaRPr lang="en-GB" dirty="0" smtClean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56163" y="3301139"/>
            <a:ext cx="3425125" cy="156966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tx2"/>
                </a:solidFill>
              </a:rPr>
              <a:t>These things aren’t always bad but we don’t want to always need them to feel safe </a:t>
            </a:r>
            <a:endParaRPr lang="en-GB" sz="2400" dirty="0">
              <a:solidFill>
                <a:schemeClr val="tx2"/>
              </a:solidFill>
            </a:endParaRPr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77600" y="58886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42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2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" y="415590"/>
            <a:ext cx="10972800" cy="1066800"/>
          </a:xfrm>
        </p:spPr>
        <p:txBody>
          <a:bodyPr>
            <a:normAutofit/>
          </a:bodyPr>
          <a:lstStyle/>
          <a:p>
            <a:r>
              <a:rPr lang="en-US" sz="4400" dirty="0" smtClean="0"/>
              <a:t>How to use reassurance</a:t>
            </a:r>
            <a:endParaRPr lang="en-US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548640" y="1408913"/>
            <a:ext cx="470631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Reassurance can be positive if it </a:t>
            </a:r>
            <a:r>
              <a:rPr lang="en-GB" b="1" dirty="0" smtClean="0">
                <a:solidFill>
                  <a:schemeClr val="tx2"/>
                </a:solidFill>
              </a:rPr>
              <a:t>allows </a:t>
            </a:r>
            <a:r>
              <a:rPr lang="en-GB" dirty="0" smtClean="0">
                <a:solidFill>
                  <a:schemeClr val="tx2"/>
                </a:solidFill>
              </a:rPr>
              <a:t>opportunities for learning, this will help them to build confidence in themselves: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Examples: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“Give it a go, you have done things like this before”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“I really think you can do this”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“What do you think will happen”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b="1" dirty="0">
                <a:solidFill>
                  <a:schemeClr val="tx2"/>
                </a:solidFill>
              </a:rPr>
              <a:t>Show empathy instead of reassurance such as…</a:t>
            </a:r>
            <a:r>
              <a:rPr lang="en-GB" dirty="0">
                <a:solidFill>
                  <a:schemeClr val="tx2"/>
                </a:solidFill>
              </a:rPr>
              <a:t/>
            </a:r>
            <a:br>
              <a:rPr lang="en-GB" dirty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‘</a:t>
            </a:r>
            <a:r>
              <a:rPr lang="en-GB" dirty="0">
                <a:solidFill>
                  <a:schemeClr val="tx2"/>
                </a:solidFill>
              </a:rPr>
              <a:t>I can see you are upset/worried about this and it’s really hard’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096000" y="1408913"/>
            <a:ext cx="47063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Reassurance can be unhelpful if it </a:t>
            </a:r>
            <a:r>
              <a:rPr lang="en-GB" b="1" dirty="0" smtClean="0">
                <a:solidFill>
                  <a:schemeClr val="tx2"/>
                </a:solidFill>
              </a:rPr>
              <a:t>reduces</a:t>
            </a:r>
            <a:r>
              <a:rPr lang="en-GB" dirty="0" smtClean="0">
                <a:solidFill>
                  <a:schemeClr val="tx2"/>
                </a:solidFill>
              </a:rPr>
              <a:t> opportunities for learning, this will lead them to become reliant on you for reassurance: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Examples: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“It’s okay, I’m here”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“Don’t worry, it will be fine”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 </a:t>
            </a:r>
            <a:endParaRPr lang="en-GB" dirty="0" smtClean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027695" y="5818556"/>
            <a:ext cx="81366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Ask yourself if you are helping your child to have a go (which will test their fears) OR 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Are you encouraging avoidance (which encourages more reassurance from you)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38560" y="60061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6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2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814" y="368084"/>
            <a:ext cx="10778484" cy="1066800"/>
          </a:xfrm>
        </p:spPr>
        <p:txBody>
          <a:bodyPr>
            <a:normAutofit/>
          </a:bodyPr>
          <a:lstStyle/>
          <a:p>
            <a:r>
              <a:rPr lang="en-US" sz="4400" dirty="0" smtClean="0"/>
              <a:t>Having a go:</a:t>
            </a:r>
            <a:endParaRPr lang="en-US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6635730" y="1682649"/>
            <a:ext cx="41539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Testing the fears:</a:t>
            </a:r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Encourage your child to test out their fear in a safe and realistic </a:t>
            </a:r>
            <a:r>
              <a:rPr lang="en-GB" dirty="0" smtClean="0">
                <a:solidFill>
                  <a:schemeClr val="tx2"/>
                </a:solidFill>
              </a:rPr>
              <a:t>environment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Worry: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I’m scared of going of going back to school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Response: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Lets try different things together to get you prepared to go back to school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55844" y="1682649"/>
            <a:ext cx="45171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Thought Challenging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Encourage to think about this thought in a different way</a:t>
            </a:r>
            <a:endParaRPr lang="en-GB" dirty="0">
              <a:solidFill>
                <a:schemeClr val="tx2"/>
              </a:solidFill>
            </a:endParaRP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Worry: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“I don’t think I’ll get picked for the team”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“I won’t make friends”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“I’ll get lost” 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b="1" dirty="0" smtClean="0">
                <a:solidFill>
                  <a:schemeClr val="tx2"/>
                </a:solidFill>
              </a:rPr>
              <a:t>Response: </a:t>
            </a:r>
            <a:r>
              <a:rPr lang="en-GB" dirty="0" smtClean="0">
                <a:solidFill>
                  <a:schemeClr val="tx2"/>
                </a:solidFill>
              </a:rPr>
              <a:t/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Has this happened before?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What is likely to happen?</a:t>
            </a:r>
          </a:p>
          <a:p>
            <a:r>
              <a:rPr lang="en-GB" dirty="0" smtClean="0">
                <a:solidFill>
                  <a:schemeClr val="tx2"/>
                </a:solidFill>
              </a:rPr>
              <a:t>Can you do anything about it now? 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5844" y="5967638"/>
            <a:ext cx="10975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K</a:t>
            </a:r>
            <a:r>
              <a:rPr lang="en-GB" dirty="0" smtClean="0">
                <a:solidFill>
                  <a:schemeClr val="tx2"/>
                </a:solidFill>
              </a:rPr>
              <a:t>eep </a:t>
            </a:r>
            <a:r>
              <a:rPr lang="en-GB" dirty="0">
                <a:solidFill>
                  <a:schemeClr val="tx2"/>
                </a:solidFill>
              </a:rPr>
              <a:t>the activity upbeat </a:t>
            </a:r>
            <a:r>
              <a:rPr lang="en-GB" dirty="0" smtClean="0">
                <a:solidFill>
                  <a:schemeClr val="tx2"/>
                </a:solidFill>
              </a:rPr>
              <a:t>and fun.  Feel </a:t>
            </a:r>
            <a:r>
              <a:rPr lang="en-GB" dirty="0">
                <a:solidFill>
                  <a:schemeClr val="tx2"/>
                </a:solidFill>
              </a:rPr>
              <a:t>free to set up small rewards for completing the activity.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21568" y="5847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7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9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Contacts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8339792"/>
              </p:ext>
            </p:extLst>
          </p:nvPr>
        </p:nvGraphicFramePr>
        <p:xfrm>
          <a:off x="609600" y="2249488"/>
          <a:ext cx="10972800" cy="4119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657600">
                  <a:extLst>
                    <a:ext uri="{9D8B030D-6E8A-4147-A177-3AD203B41FA5}">
                      <a16:colId xmlns:a16="http://schemas.microsoft.com/office/drawing/2014/main" val="1278873135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748373858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6408899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6878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EHASH</a:t>
                      </a:r>
                      <a:r>
                        <a:rPr lang="en-GB" sz="1400" baseline="0" dirty="0" smtClean="0"/>
                        <a:t> </a:t>
                      </a:r>
                    </a:p>
                    <a:p>
                      <a:r>
                        <a:rPr lang="en-GB" sz="1400" baseline="0" dirty="0" smtClean="0"/>
                        <a:t>Early Help and Safeguarding Hub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01482 395500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41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Hull and East Yorkshire</a:t>
                      </a:r>
                      <a:r>
                        <a:rPr lang="en-GB" sz="1400" baseline="0" dirty="0" smtClean="0"/>
                        <a:t> MIND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https://www.heymind.org.uk/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01482 240200</a:t>
                      </a:r>
                    </a:p>
                    <a:p>
                      <a:r>
                        <a:rPr lang="en-GB" sz="1400" dirty="0" smtClean="0"/>
                        <a:t>Text: 07520 633447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6988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CAMHS</a:t>
                      </a:r>
                    </a:p>
                    <a:p>
                      <a:r>
                        <a:rPr lang="en-GB" sz="1400" dirty="0" smtClean="0"/>
                        <a:t>Child</a:t>
                      </a:r>
                      <a:r>
                        <a:rPr lang="en-GB" sz="1400" baseline="0" dirty="0" smtClean="0"/>
                        <a:t> Adolescent Mental Health Services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http://camhs.humber.nhs.uk/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East</a:t>
                      </a:r>
                      <a:r>
                        <a:rPr lang="en-GB" sz="1400" baseline="0" dirty="0" err="1" smtClean="0"/>
                        <a:t>Riding</a:t>
                      </a:r>
                      <a:r>
                        <a:rPr lang="en-GB" sz="1400" baseline="0" dirty="0" smtClean="0"/>
                        <a:t>: 01482 303810</a:t>
                      </a:r>
                    </a:p>
                    <a:p>
                      <a:r>
                        <a:rPr lang="en-GB" sz="1400" baseline="0" dirty="0" smtClean="0"/>
                        <a:t>24hr Crisis Team: 01482 301701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293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NHS</a:t>
                      </a:r>
                    </a:p>
                    <a:p>
                      <a:r>
                        <a:rPr lang="en-GB" sz="1400" dirty="0" smtClean="0"/>
                        <a:t>Advice</a:t>
                      </a:r>
                      <a:r>
                        <a:rPr lang="en-GB" sz="1400" baseline="0" dirty="0" smtClean="0"/>
                        <a:t> numbers for medical issues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https://www.nhs.uk/using-the-nhs/nhs-services/urgent-and-emergency-care/nhs-111/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you have difficulties communicating or hearing you can:</a:t>
                      </a:r>
                    </a:p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Call 18001 111 on a text phone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Urgent medical</a:t>
                      </a:r>
                      <a:r>
                        <a:rPr lang="en-GB" sz="1400" baseline="0" dirty="0" smtClean="0"/>
                        <a:t> problem but unsure what to do? Call 111, 24 hours a day 365 days a year.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896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F.I.S.H</a:t>
                      </a:r>
                    </a:p>
                    <a:p>
                      <a:r>
                        <a:rPr lang="en-GB" sz="1400" dirty="0" smtClean="0"/>
                        <a:t>Families</a:t>
                      </a:r>
                      <a:r>
                        <a:rPr lang="en-GB" sz="1400" baseline="0" dirty="0" smtClean="0"/>
                        <a:t> Information Support Hub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01482 396469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629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Samaritans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Tel: 0330 094 5717</a:t>
                      </a:r>
                      <a:r>
                        <a:rPr lang="en-GB" sz="1400" baseline="0" dirty="0" smtClean="0"/>
                        <a:t> </a:t>
                      </a:r>
                      <a:br>
                        <a:rPr lang="en-GB" sz="1400" baseline="0" dirty="0" smtClean="0"/>
                      </a:br>
                      <a:r>
                        <a:rPr lang="en-GB" sz="1400" baseline="0" dirty="0" smtClean="0"/>
                        <a:t>116 123</a:t>
                      </a:r>
                      <a:r>
                        <a:rPr lang="en-GB" sz="1400" dirty="0" smtClean="0"/>
                        <a:t> (Free)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9499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00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ining presentation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aining presentation.potx" id="{7B9FCAFE-DDE5-4198-9987-54DFCAD80598}" vid="{6015A8B0-C387-4E39-945C-0F39E3EB10B6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</TotalTime>
  <Words>697</Words>
  <Application>Microsoft Office PowerPoint</Application>
  <PresentationFormat>Widescreen</PresentationFormat>
  <Paragraphs>113</Paragraphs>
  <Slides>7</Slides>
  <Notes>4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Georgia</vt:lpstr>
      <vt:lpstr>Wingdings 2</vt:lpstr>
      <vt:lpstr>Training presentation</vt:lpstr>
      <vt:lpstr>Information for your child’s anxiety: Going back to school  </vt:lpstr>
      <vt:lpstr>What the sessions will look like:</vt:lpstr>
      <vt:lpstr>How talking to your child can help them overcome their back to school anxiety </vt:lpstr>
      <vt:lpstr>Safety Behaviours</vt:lpstr>
      <vt:lpstr>How to use reassurance</vt:lpstr>
      <vt:lpstr>Having a go:</vt:lpstr>
      <vt:lpstr>Useful Contacts</vt:lpstr>
    </vt:vector>
  </TitlesOfParts>
  <Company>East Riding of Yorkshire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Led CBT Introduction</dc:title>
  <dc:creator>Windows User</dc:creator>
  <cp:lastModifiedBy>Windows User</cp:lastModifiedBy>
  <cp:revision>45</cp:revision>
  <dcterms:created xsi:type="dcterms:W3CDTF">2020-05-22T09:03:20Z</dcterms:created>
  <dcterms:modified xsi:type="dcterms:W3CDTF">2020-08-26T07:54:26Z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