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handoutMasterIdLst>
    <p:handoutMasterId r:id="rId11"/>
  </p:handoutMasterIdLst>
  <p:sldIdLst>
    <p:sldId id="257" r:id="rId2"/>
    <p:sldId id="285" r:id="rId3"/>
    <p:sldId id="288" r:id="rId4"/>
    <p:sldId id="289" r:id="rId5"/>
    <p:sldId id="291" r:id="rId6"/>
    <p:sldId id="290" r:id="rId7"/>
    <p:sldId id="292" r:id="rId8"/>
    <p:sldId id="28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66423" autoAdjust="0"/>
  </p:normalViewPr>
  <p:slideViewPr>
    <p:cSldViewPr snapToGrid="0">
      <p:cViewPr varScale="1">
        <p:scale>
          <a:sx n="48" d="100"/>
          <a:sy n="48" d="100"/>
        </p:scale>
        <p:origin x="1578" y="60"/>
      </p:cViewPr>
      <p:guideLst>
        <p:guide orient="horz" pos="2160"/>
        <p:guide pos="3840"/>
        <p:guide pos="7296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8/26/2020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8/26/2020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</a:t>
            </a:r>
            <a:r>
              <a:rPr lang="en-US" baseline="0" dirty="0" smtClean="0"/>
              <a:t> power point covers tips to manage the anxiety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252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Voice</a:t>
            </a:r>
            <a:r>
              <a:rPr lang="en-GB" baseline="0" dirty="0" smtClean="0"/>
              <a:t>over:</a:t>
            </a:r>
          </a:p>
          <a:p>
            <a:r>
              <a:rPr lang="en-GB" baseline="0" dirty="0" smtClean="0"/>
              <a:t>Grounding and mindfulness is about being aware and focusing on the task and staying present in the moment.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018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Voiceover: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Problem solving is a way for children to help figure out a way to solve the worries they can do something about. </a:t>
            </a:r>
          </a:p>
          <a:p>
            <a:r>
              <a:rPr lang="en-GB" baseline="0" dirty="0" smtClean="0"/>
              <a:t>Write down all the solutions to solving the worries and work out which would be the most beneficial and realistic solution. 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078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 Overview: Explain App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816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3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389009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65116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043832" y="4206240"/>
            <a:ext cx="128016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4E708F12-96AD-4ED4-8132-A78F5E42C1F5}" type="datetime1">
              <a:rPr lang="en-US" smtClean="0"/>
              <a:pPr/>
              <a:t>8/26/2020</a:t>
            </a:fld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5pPr>
              <a:defRPr/>
            </a:lvl5pPr>
            <a:lvl6pPr>
              <a:defRPr/>
            </a:lvl6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68322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/>
              <a:t>Add a footer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0508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580573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5pPr>
              <a:defRPr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042400" y="1143000"/>
            <a:ext cx="2540000" cy="5448300"/>
          </a:xfrm>
        </p:spPr>
        <p:txBody>
          <a:bodyPr vert="eaVert"/>
          <a:lstStyle>
            <a:lvl1pPr>
              <a:defRPr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1143000"/>
            <a:ext cx="8331200" cy="5448300"/>
          </a:xfrm>
        </p:spPr>
        <p:txBody>
          <a:bodyPr vert="eaVert"/>
          <a:lstStyle>
            <a:lvl5pPr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C20F09E4-6EA4-4BF3-9FC8-FF40373B88E6}" type="datetime1">
              <a:rPr lang="en-US" smtClean="0"/>
              <a:pPr/>
              <a:t>8/26/2020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>
            <a:lumMod val="75000"/>
          </a:schemeClr>
        </a:buClr>
        <a:buFont typeface="Georgia"/>
        <a:buChar char="•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>
            <a:lumMod val="75000"/>
          </a:schemeClr>
        </a:buClr>
        <a:buFont typeface="Georgia"/>
        <a:buChar char="▫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amhs.humber.nhs.uk/" TargetMode="External"/><Relationship Id="rId2" Type="http://schemas.openxmlformats.org/officeDocument/2006/relationships/hyperlink" Target="https://www.heymind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hs.uk/using-the-nhs/nhs-services/urgent-and-emergency-care/nhs-11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28989"/>
            <a:ext cx="11277600" cy="1470025"/>
          </a:xfrm>
        </p:spPr>
        <p:txBody>
          <a:bodyPr>
            <a:normAutofit fontScale="90000"/>
          </a:bodyPr>
          <a:lstStyle/>
          <a:p>
            <a:r>
              <a:rPr lang="en-US" sz="6000"/>
              <a:t>Information for your child’s anxiety: Going back to school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77078"/>
            <a:ext cx="6604000" cy="1752600"/>
          </a:xfrm>
        </p:spPr>
        <p:txBody>
          <a:bodyPr/>
          <a:lstStyle/>
          <a:p>
            <a:r>
              <a:rPr lang="en-US" dirty="0" smtClean="0"/>
              <a:t>The East Riding of Yorkshire Council </a:t>
            </a:r>
          </a:p>
          <a:p>
            <a:r>
              <a:rPr lang="en-US" dirty="0" smtClean="0"/>
              <a:t>Child Psychological Wellbeing Service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sessions will look like: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249424"/>
            <a:ext cx="8158843" cy="4325112"/>
          </a:xfrm>
        </p:spPr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US" dirty="0" smtClean="0"/>
              <a:t>What is anxiety?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Talking to your children</a:t>
            </a:r>
          </a:p>
          <a:p>
            <a:pPr marL="624078" indent="-514350">
              <a:buFont typeface="+mj-lt"/>
              <a:buAutoNum type="arabicPeriod"/>
            </a:pPr>
            <a:r>
              <a:rPr lang="en-US" b="1" u="sng" dirty="0" smtClean="0"/>
              <a:t>Tips to manage the anxiety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Getting your child back to school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30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Tips to manage your child’s anxiety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652380"/>
            <a:ext cx="10972800" cy="4325112"/>
          </a:xfrm>
        </p:spPr>
        <p:txBody>
          <a:bodyPr/>
          <a:lstStyle/>
          <a:p>
            <a:r>
              <a:rPr lang="en-GB" dirty="0" smtClean="0"/>
              <a:t>Mindfulness and Grounding </a:t>
            </a:r>
          </a:p>
          <a:p>
            <a:r>
              <a:rPr lang="en-GB" dirty="0"/>
              <a:t>Problem </a:t>
            </a:r>
            <a:r>
              <a:rPr lang="en-GB" dirty="0" smtClean="0"/>
              <a:t>solving</a:t>
            </a:r>
          </a:p>
          <a:p>
            <a:r>
              <a:rPr lang="en-GB" dirty="0"/>
              <a:t>S</a:t>
            </a:r>
            <a:r>
              <a:rPr lang="en-GB" dirty="0" smtClean="0"/>
              <a:t>tructuring the worries </a:t>
            </a:r>
          </a:p>
          <a:p>
            <a:r>
              <a:rPr lang="en-GB" dirty="0" smtClean="0"/>
              <a:t>Activities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9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606" y="359044"/>
            <a:ext cx="10972800" cy="1066800"/>
          </a:xfrm>
        </p:spPr>
        <p:txBody>
          <a:bodyPr/>
          <a:lstStyle/>
          <a:p>
            <a:r>
              <a:rPr lang="en-GB" dirty="0"/>
              <a:t>Grounding Mindfulness and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3630" t="8610" r="17664" b="16156"/>
          <a:stretch/>
        </p:blipFill>
        <p:spPr>
          <a:xfrm>
            <a:off x="1348353" y="1286360"/>
            <a:ext cx="8884288" cy="5469732"/>
          </a:xfrm>
          <a:prstGeom prst="rect">
            <a:avLst/>
          </a:prstGeom>
        </p:spPr>
      </p:pic>
      <p:pic>
        <p:nvPicPr>
          <p:cNvPr id="5" name="Recorded Sound n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85697" y="34116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4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817" y="327992"/>
            <a:ext cx="10972800" cy="1066800"/>
          </a:xfrm>
        </p:spPr>
        <p:txBody>
          <a:bodyPr>
            <a:normAutofit/>
          </a:bodyPr>
          <a:lstStyle/>
          <a:p>
            <a:r>
              <a:rPr lang="en-GB" dirty="0" smtClean="0"/>
              <a:t>Problem Solving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65652" y="2170041"/>
            <a:ext cx="5930348" cy="3637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Ask your child what is the problem?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Write down all the possible solutions (they can be unrealistic or outrageous)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Work out the positives and negatives of the solutions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Pick one of the solutions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solidFill>
                  <a:schemeClr val="tx2"/>
                </a:solidFill>
              </a:rPr>
              <a:t>C</a:t>
            </a:r>
            <a:r>
              <a:rPr lang="en-GB" sz="2800" dirty="0" smtClean="0">
                <a:solidFill>
                  <a:schemeClr val="tx2"/>
                </a:solidFill>
              </a:rPr>
              <a:t>reate a plan</a:t>
            </a:r>
            <a:endParaRPr lang="en-GB" sz="28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61652" y="1572857"/>
            <a:ext cx="59303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tx2"/>
                </a:solidFill>
              </a:rPr>
              <a:t>Example: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What do I bring to school?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Don’t go to school. </a:t>
            </a:r>
            <a:r>
              <a:rPr lang="en-GB" sz="2800" dirty="0">
                <a:solidFill>
                  <a:schemeClr val="tx2"/>
                </a:solidFill>
              </a:rPr>
              <a:t>B</a:t>
            </a:r>
            <a:r>
              <a:rPr lang="en-GB" sz="2800" dirty="0" smtClean="0">
                <a:solidFill>
                  <a:schemeClr val="tx2"/>
                </a:solidFill>
              </a:rPr>
              <a:t>ring everything I own. Ask a friend. Speak to parents. Contact school.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Ask a friend: Positive – they know the answer. Negative – they are more worried than me.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Solution: Speak to parent.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>
                <a:solidFill>
                  <a:schemeClr val="tx2"/>
                </a:solidFill>
              </a:rPr>
              <a:t>Plan: Look for letter from school, look on website. 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4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Structuring the worries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49424"/>
            <a:ext cx="11582400" cy="4325112"/>
          </a:xfrm>
        </p:spPr>
        <p:txBody>
          <a:bodyPr/>
          <a:lstStyle/>
          <a:p>
            <a:r>
              <a:rPr lang="en-GB" dirty="0" smtClean="0"/>
              <a:t>Plan a realistic time and location </a:t>
            </a:r>
          </a:p>
          <a:p>
            <a:r>
              <a:rPr lang="en-GB" dirty="0" smtClean="0"/>
              <a:t>Write down all your worries throughout the day and do something different. </a:t>
            </a:r>
          </a:p>
          <a:p>
            <a:r>
              <a:rPr lang="en-GB" dirty="0" smtClean="0"/>
              <a:t>Only think about the worries at the set time</a:t>
            </a:r>
          </a:p>
          <a:p>
            <a:r>
              <a:rPr lang="en-GB" dirty="0" smtClean="0"/>
              <a:t>Problem solve the worries 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5"/>
          <a:srcRect l="41233" t="65236" r="43439" b="15329"/>
          <a:stretch/>
        </p:blipFill>
        <p:spPr bwMode="auto">
          <a:xfrm>
            <a:off x="9167632" y="3796748"/>
            <a:ext cx="2414768" cy="25444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18498" t="40625" r="68556" b="36349"/>
          <a:stretch/>
        </p:blipFill>
        <p:spPr>
          <a:xfrm>
            <a:off x="6424863" y="4207997"/>
            <a:ext cx="2133169" cy="2133169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23861" y="34919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0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49424"/>
            <a:ext cx="5174974" cy="4325112"/>
          </a:xfrm>
        </p:spPr>
        <p:txBody>
          <a:bodyPr/>
          <a:lstStyle/>
          <a:p>
            <a:r>
              <a:rPr lang="en-GB" dirty="0" smtClean="0"/>
              <a:t>Music</a:t>
            </a:r>
          </a:p>
          <a:p>
            <a:r>
              <a:rPr lang="en-GB" dirty="0" smtClean="0"/>
              <a:t>Exercise</a:t>
            </a:r>
          </a:p>
          <a:p>
            <a:r>
              <a:rPr lang="en-GB" dirty="0" smtClean="0"/>
              <a:t>Talking to a friend and family</a:t>
            </a:r>
          </a:p>
          <a:p>
            <a:r>
              <a:rPr lang="en-GB" dirty="0" smtClean="0"/>
              <a:t>Walk</a:t>
            </a:r>
          </a:p>
          <a:p>
            <a:r>
              <a:rPr lang="en-GB" dirty="0" smtClean="0"/>
              <a:t>Drawing and colouring </a:t>
            </a:r>
          </a:p>
          <a:p>
            <a:r>
              <a:rPr lang="en-GB" dirty="0" smtClean="0"/>
              <a:t>Self care</a:t>
            </a:r>
          </a:p>
          <a:p>
            <a:r>
              <a:rPr lang="en-GB" dirty="0" smtClean="0"/>
              <a:t>Gaming </a:t>
            </a:r>
          </a:p>
          <a:p>
            <a:r>
              <a:rPr lang="en-GB" dirty="0" smtClean="0"/>
              <a:t>Cooking </a:t>
            </a:r>
          </a:p>
          <a:p>
            <a:r>
              <a:rPr lang="en-GB" dirty="0" smtClean="0"/>
              <a:t>Netflix, YouTube etc.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0" y="2209800"/>
            <a:ext cx="5174974" cy="432511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>
                  <a:lumMod val="75000"/>
                </a:schemeClr>
              </a:buClr>
              <a:buFont typeface="Georgia"/>
              <a:buChar char="•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>
                  <a:lumMod val="75000"/>
                </a:schemeClr>
              </a:buClr>
              <a:buFont typeface="Georgia"/>
              <a:buChar char="▫"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1">
                  <a:lumMod val="50000"/>
                </a:schemeClr>
              </a:buClr>
              <a:buFont typeface="Wingdings 2" panose="05020102010507070707" pitchFamily="18" charset="2"/>
              <a:buChar char="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Caring for a pet</a:t>
            </a:r>
          </a:p>
          <a:p>
            <a:r>
              <a:rPr lang="en-GB" dirty="0" smtClean="0"/>
              <a:t>Tidying or Cleaning </a:t>
            </a:r>
          </a:p>
          <a:p>
            <a:r>
              <a:rPr lang="en-GB" dirty="0" smtClean="0"/>
              <a:t>Reading</a:t>
            </a:r>
          </a:p>
          <a:p>
            <a:r>
              <a:rPr lang="en-GB" dirty="0" smtClean="0"/>
              <a:t>Learn about something new</a:t>
            </a:r>
          </a:p>
          <a:p>
            <a:endParaRPr lang="en-GB" dirty="0" smtClean="0"/>
          </a:p>
          <a:p>
            <a:endParaRPr lang="en-GB" dirty="0"/>
          </a:p>
          <a:p>
            <a:pPr marL="109728" indent="0">
              <a:buNone/>
            </a:pPr>
            <a:r>
              <a:rPr lang="en-GB" dirty="0" smtClean="0"/>
              <a:t>Do something you enjoy! </a:t>
            </a:r>
          </a:p>
        </p:txBody>
      </p:sp>
      <p:pic>
        <p:nvPicPr>
          <p:cNvPr id="6" name="new 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25887" y="33031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6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Contacts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339792"/>
              </p:ext>
            </p:extLst>
          </p:nvPr>
        </p:nvGraphicFramePr>
        <p:xfrm>
          <a:off x="609600" y="2249488"/>
          <a:ext cx="10972800" cy="4119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127887313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748373858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6408899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6878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EHASH</a:t>
                      </a:r>
                      <a:r>
                        <a:rPr lang="en-GB" sz="1400" baseline="0" dirty="0" smtClean="0"/>
                        <a:t> </a:t>
                      </a:r>
                    </a:p>
                    <a:p>
                      <a:r>
                        <a:rPr lang="en-GB" sz="1400" baseline="0" dirty="0" smtClean="0"/>
                        <a:t>Early Help and Safeguarding Hub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395500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41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Hull and East Yorkshire</a:t>
                      </a:r>
                      <a:r>
                        <a:rPr lang="en-GB" sz="1400" baseline="0" dirty="0" smtClean="0"/>
                        <a:t> MIND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https://www.heymind.org.uk/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240200</a:t>
                      </a:r>
                    </a:p>
                    <a:p>
                      <a:r>
                        <a:rPr lang="en-GB" sz="1400" dirty="0" smtClean="0"/>
                        <a:t>Text: 07520 633447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988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CAMHS</a:t>
                      </a:r>
                    </a:p>
                    <a:p>
                      <a:r>
                        <a:rPr lang="en-GB" sz="1400" dirty="0" smtClean="0"/>
                        <a:t>Child</a:t>
                      </a:r>
                      <a:r>
                        <a:rPr lang="en-GB" sz="1400" baseline="0" dirty="0" smtClean="0"/>
                        <a:t> Adolescent Mental Health Services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http://camhs.humber.nhs.uk/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East</a:t>
                      </a:r>
                      <a:r>
                        <a:rPr lang="en-GB" sz="1400" baseline="0" dirty="0" err="1" smtClean="0"/>
                        <a:t>Riding</a:t>
                      </a:r>
                      <a:r>
                        <a:rPr lang="en-GB" sz="1400" baseline="0" dirty="0" smtClean="0"/>
                        <a:t>: 01482 303810</a:t>
                      </a:r>
                    </a:p>
                    <a:p>
                      <a:r>
                        <a:rPr lang="en-GB" sz="1400" baseline="0" dirty="0" smtClean="0"/>
                        <a:t>24hr Crisis Team: 01482 301701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9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NHS</a:t>
                      </a:r>
                    </a:p>
                    <a:p>
                      <a:r>
                        <a:rPr lang="en-GB" sz="1400" dirty="0" smtClean="0"/>
                        <a:t>Advice</a:t>
                      </a:r>
                      <a:r>
                        <a:rPr lang="en-GB" sz="1400" baseline="0" dirty="0" smtClean="0"/>
                        <a:t> numbers for medical issues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https://www.nhs.uk/using-the-nhs/nhs-services/urgent-and-emergency-care/nhs-111/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you have difficulties communicating or hearing you can: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Call 18001 111 on a text phone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Urgent medical</a:t>
                      </a:r>
                      <a:r>
                        <a:rPr lang="en-GB" sz="1400" baseline="0" dirty="0" smtClean="0"/>
                        <a:t> problem but unsure what to do? Call 111, 24 hours a day 365 days a year.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896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F.I.S.H</a:t>
                      </a:r>
                    </a:p>
                    <a:p>
                      <a:r>
                        <a:rPr lang="en-GB" sz="1400" dirty="0" smtClean="0"/>
                        <a:t>Families</a:t>
                      </a:r>
                      <a:r>
                        <a:rPr lang="en-GB" sz="1400" baseline="0" dirty="0" smtClean="0"/>
                        <a:t> Information Support Hub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396469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629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Samaritans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0330 094 5717</a:t>
                      </a:r>
                      <a:r>
                        <a:rPr lang="en-GB" sz="1400" baseline="0" dirty="0" smtClean="0"/>
                        <a:t> </a:t>
                      </a:r>
                      <a:br>
                        <a:rPr lang="en-GB" sz="1400" baseline="0" dirty="0" smtClean="0"/>
                      </a:br>
                      <a:r>
                        <a:rPr lang="en-GB" sz="1400" baseline="0" dirty="0" smtClean="0"/>
                        <a:t>116 123</a:t>
                      </a:r>
                      <a:r>
                        <a:rPr lang="en-GB" sz="1400" dirty="0" smtClean="0"/>
                        <a:t> (Free)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9499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0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aining presentation.potx" id="{7B9FCAFE-DDE5-4198-9987-54DFCAD80598}" vid="{6015A8B0-C387-4E39-945C-0F39E3EB10B6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</TotalTime>
  <Words>454</Words>
  <Application>Microsoft Office PowerPoint</Application>
  <PresentationFormat>Widescreen</PresentationFormat>
  <Paragraphs>85</Paragraphs>
  <Slides>8</Slides>
  <Notes>6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Georgia</vt:lpstr>
      <vt:lpstr>Wingdings 2</vt:lpstr>
      <vt:lpstr>Training presentation</vt:lpstr>
      <vt:lpstr>Information for your child’s anxiety: Going back to school  </vt:lpstr>
      <vt:lpstr>What the sessions will look like:</vt:lpstr>
      <vt:lpstr>Tips to manage your child’s anxiety</vt:lpstr>
      <vt:lpstr>Grounding Mindfulness and </vt:lpstr>
      <vt:lpstr>Problem Solving</vt:lpstr>
      <vt:lpstr>Structuring the worries </vt:lpstr>
      <vt:lpstr>Activities </vt:lpstr>
      <vt:lpstr>Useful Contacts</vt:lpstr>
    </vt:vector>
  </TitlesOfParts>
  <Company>East Riding of Yorkshire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Led CBT Introduction</dc:title>
  <dc:creator>Windows User</dc:creator>
  <cp:lastModifiedBy>Windows User</cp:lastModifiedBy>
  <cp:revision>45</cp:revision>
  <dcterms:created xsi:type="dcterms:W3CDTF">2020-05-22T09:03:20Z</dcterms:created>
  <dcterms:modified xsi:type="dcterms:W3CDTF">2020-08-26T07:54:44Z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